
<file path=[Content_Types].xml><?xml version="1.0" encoding="utf-8"?>
<Types xmlns="http://schemas.openxmlformats.org/package/2006/content-types"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83.xml" ContentType="application/vnd.openxmlformats-officedocument.presentationml.slide+xml"/>
  <Override PartName="/ppt/slideLayouts/slideLayout6.xml" ContentType="application/vnd.openxmlformats-officedocument.presentationml.slideLayout+xml"/>
  <Override PartName="/ppt/notesSlides/notesSlide3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85.xml" ContentType="application/vnd.openxmlformats-officedocument.presentationml.notesSlide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74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81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notesSlides/notesSlide23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77.xml" ContentType="application/vnd.openxmlformats-officedocument.presentationml.slide+xml"/>
  <Override PartName="/ppt/viewProps.xml" ContentType="application/vnd.openxmlformats-officedocument.presentationml.viewProp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48.xml" ContentType="application/vnd.openxmlformats-officedocument.presentationml.slide+xml"/>
  <Override PartName="/ppt/slides/slide66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3.xml" ContentType="application/vnd.openxmlformats-officedocument.presentationml.notesSlide+xml"/>
  <Default Extension="png" ContentType="image/png"/>
  <Override PartName="/ppt/notesSlides/notesSlide68.xml" ContentType="application/vnd.openxmlformats-officedocument.presentationml.notesSlide+xml"/>
  <Override PartName="/ppt/notesSlides/notesSlide79.xml" ContentType="application/vnd.openxmlformats-officedocument.presentationml.notes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55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presProps.xml" ContentType="application/vnd.openxmlformats-officedocument.presentationml.presProps+xml"/>
  <Override PartName="/ppt/theme/theme2.xml" ContentType="application/vnd.openxmlformats-officedocument.theme+xml"/>
  <Override PartName="/ppt/notesSlides/notesSlide39.xml" ContentType="application/vnd.openxmlformats-officedocument.presentationml.notesSlide+xml"/>
  <Override PartName="/ppt/notesSlides/notesSlide57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33.xml" ContentType="application/vnd.openxmlformats-officedocument.presentationml.slide+xml"/>
  <Override PartName="/ppt/slides/slide44.xml" ContentType="application/vnd.openxmlformats-officedocument.presentationml.slide+xml"/>
  <Override PartName="/ppt/slides/slide62.xml" ContentType="application/vnd.openxmlformats-officedocument.presentationml.slide+xml"/>
  <Override PartName="/ppt/slides/slide80.xml" ContentType="application/vnd.openxmlformats-officedocument.presentationml.slide+xml"/>
  <Override PartName="/ppt/slideLayouts/slideLayout3.xml" ContentType="application/vnd.openxmlformats-officedocument.presentationml.slideLayout+xml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75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22.xml" ContentType="application/vnd.openxmlformats-officedocument.presentationml.slide+xml"/>
  <Override PartName="/ppt/slides/slide51.xml" ContentType="application/vnd.openxmlformats-officedocument.presentationml.slide+xml"/>
  <Override PartName="/ppt/notesSlides/notesSlide2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82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4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60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slides/slide49.xml" ContentType="application/vnd.openxmlformats-officedocument.presentationml.slide+xml"/>
  <Override PartName="/ppt/slides/slide78.xml" ContentType="application/vnd.openxmlformats-officedocument.presentationml.slide+xml"/>
  <Override PartName="/ppt/handoutMasters/handoutMaster1.xml" ContentType="application/vnd.openxmlformats-officedocument.presentationml.handoutMaster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85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69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notesSlides/notesSlide29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76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Default Extension="wmf" ContentType="image/x-wmf"/>
  <Override PartName="/ppt/notesSlides/notesSlide18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83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notesSlides/notesSlide25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72.xml" ContentType="application/vnd.openxmlformats-officedocument.presentationml.notes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50.xml" ContentType="application/vnd.openxmlformats-officedocument.presentationml.notesSlide+xml"/>
  <Override PartName="/ppt/slides/slide79.xml" ContentType="application/vnd.openxmlformats-officedocument.presentationml.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57.xml" ContentType="application/vnd.openxmlformats-officedocument.presentationml.slide+xml"/>
  <Override PartName="/ppt/slides/slide75.xml" ContentType="application/vnd.openxmlformats-officedocument.presentationml.slide+xml"/>
  <Override PartName="/ppt/notesSlides/notesSlide1.xml" ContentType="application/vnd.openxmlformats-officedocument.presentationml.notesSlide+xml"/>
  <Override PartName="/ppt/notesSlides/notesSlide59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46.xml" ContentType="application/vnd.openxmlformats-officedocument.presentationml.slide+xml"/>
  <Override PartName="/ppt/slides/slide64.xml" ContentType="application/vnd.openxmlformats-officedocument.presentationml.slide+xml"/>
  <Override PartName="/ppt/slideLayouts/slideLayout5.xml" ContentType="application/vnd.openxmlformats-officedocument.presentationml.slideLayout+xml"/>
  <Override PartName="/ppt/notesSlides/notesSlide19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77.xml" ContentType="application/vnd.openxmlformats-officedocument.presentationml.notesSlide+xml"/>
  <Override PartName="/ppt/slides/slide24.xml" ContentType="application/vnd.openxmlformats-officedocument.presentationml.slide+xml"/>
  <Override PartName="/ppt/slides/slide35.xml" ContentType="application/vnd.openxmlformats-officedocument.presentationml.slide+xml"/>
  <Override PartName="/ppt/slides/slide53.xml" ContentType="application/vnd.openxmlformats-officedocument.presentationml.slide+xml"/>
  <Override PartName="/ppt/slides/slide71.xml" ContentType="application/vnd.openxmlformats-officedocument.presentationml.slide+xml"/>
  <Override PartName="/ppt/slides/slide82.xml" ContentType="application/vnd.openxmlformats-officedocument.presentationml.slide+xml"/>
  <Default Extension="jpeg" ContentType="image/jpeg"/>
  <Override PartName="/ppt/notesSlides/notesSlide37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84.xml" ContentType="application/vnd.openxmlformats-officedocument.presentationml.notesSlide+xml"/>
  <Override PartName="/ppt/slides/slide13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73.xml" ContentType="application/vnd.openxmlformats-officedocument.presentationml.notesSlide+xml"/>
  <Override PartName="/ppt/slides/slide20.xml" ContentType="application/vnd.openxmlformats-officedocument.presentationml.slid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69.xml" ContentType="application/vnd.openxmlformats-officedocument.presentationml.slide+xml"/>
  <Override PartName="/ppt/slides/slide29.xml" ContentType="application/vnd.openxmlformats-officedocument.presentationml.slide+xml"/>
  <Override PartName="/ppt/slides/slide76.xml" ContentType="application/vnd.openxmlformats-officedocument.presentationml.slide+xml"/>
  <Override PartName="/ppt/notesSlides/notesSlide78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48" r:id="rId1"/>
  </p:sldMasterIdLst>
  <p:notesMasterIdLst>
    <p:notesMasterId r:id="rId87"/>
  </p:notesMasterIdLst>
  <p:handoutMasterIdLst>
    <p:handoutMasterId r:id="rId88"/>
  </p:handoutMasterIdLst>
  <p:sldIdLst>
    <p:sldId id="319" r:id="rId2"/>
    <p:sldId id="257" r:id="rId3"/>
    <p:sldId id="626" r:id="rId4"/>
    <p:sldId id="393" r:id="rId5"/>
    <p:sldId id="627" r:id="rId6"/>
    <p:sldId id="628" r:id="rId7"/>
    <p:sldId id="629" r:id="rId8"/>
    <p:sldId id="630" r:id="rId9"/>
    <p:sldId id="631" r:id="rId10"/>
    <p:sldId id="632" r:id="rId11"/>
    <p:sldId id="565" r:id="rId12"/>
    <p:sldId id="586" r:id="rId13"/>
    <p:sldId id="497" r:id="rId14"/>
    <p:sldId id="633" r:id="rId15"/>
    <p:sldId id="634" r:id="rId16"/>
    <p:sldId id="635" r:id="rId17"/>
    <p:sldId id="587" r:id="rId18"/>
    <p:sldId id="588" r:id="rId19"/>
    <p:sldId id="566" r:id="rId20"/>
    <p:sldId id="636" r:id="rId21"/>
    <p:sldId id="637" r:id="rId22"/>
    <p:sldId id="638" r:id="rId23"/>
    <p:sldId id="639" r:id="rId24"/>
    <p:sldId id="640" r:id="rId25"/>
    <p:sldId id="641" r:id="rId26"/>
    <p:sldId id="642" r:id="rId27"/>
    <p:sldId id="643" r:id="rId28"/>
    <p:sldId id="644" r:id="rId29"/>
    <p:sldId id="645" r:id="rId30"/>
    <p:sldId id="567" r:id="rId31"/>
    <p:sldId id="646" r:id="rId32"/>
    <p:sldId id="500" r:id="rId33"/>
    <p:sldId id="647" r:id="rId34"/>
    <p:sldId id="648" r:id="rId35"/>
    <p:sldId id="589" r:id="rId36"/>
    <p:sldId id="590" r:id="rId37"/>
    <p:sldId id="649" r:id="rId38"/>
    <p:sldId id="650" r:id="rId39"/>
    <p:sldId id="651" r:id="rId40"/>
    <p:sldId id="652" r:id="rId41"/>
    <p:sldId id="653" r:id="rId42"/>
    <p:sldId id="654" r:id="rId43"/>
    <p:sldId id="591" r:id="rId44"/>
    <p:sldId id="655" r:id="rId45"/>
    <p:sldId id="568" r:id="rId46"/>
    <p:sldId id="656" r:id="rId47"/>
    <p:sldId id="657" r:id="rId48"/>
    <p:sldId id="592" r:id="rId49"/>
    <p:sldId id="593" r:id="rId50"/>
    <p:sldId id="595" r:id="rId51"/>
    <p:sldId id="594" r:id="rId52"/>
    <p:sldId id="596" r:id="rId53"/>
    <p:sldId id="658" r:id="rId54"/>
    <p:sldId id="597" r:id="rId55"/>
    <p:sldId id="659" r:id="rId56"/>
    <p:sldId id="661" r:id="rId57"/>
    <p:sldId id="599" r:id="rId58"/>
    <p:sldId id="598" r:id="rId59"/>
    <p:sldId id="662" r:id="rId60"/>
    <p:sldId id="663" r:id="rId61"/>
    <p:sldId id="664" r:id="rId62"/>
    <p:sldId id="666" r:id="rId63"/>
    <p:sldId id="665" r:id="rId64"/>
    <p:sldId id="667" r:id="rId65"/>
    <p:sldId id="571" r:id="rId66"/>
    <p:sldId id="668" r:id="rId67"/>
    <p:sldId id="669" r:id="rId68"/>
    <p:sldId id="670" r:id="rId69"/>
    <p:sldId id="671" r:id="rId70"/>
    <p:sldId id="572" r:id="rId71"/>
    <p:sldId id="672" r:id="rId72"/>
    <p:sldId id="602" r:id="rId73"/>
    <p:sldId id="603" r:id="rId74"/>
    <p:sldId id="604" r:id="rId75"/>
    <p:sldId id="573" r:id="rId76"/>
    <p:sldId id="673" r:id="rId77"/>
    <p:sldId id="674" r:id="rId78"/>
    <p:sldId id="675" r:id="rId79"/>
    <p:sldId id="676" r:id="rId80"/>
    <p:sldId id="677" r:id="rId81"/>
    <p:sldId id="678" r:id="rId82"/>
    <p:sldId id="679" r:id="rId83"/>
    <p:sldId id="390" r:id="rId84"/>
    <p:sldId id="541" r:id="rId85"/>
    <p:sldId id="680" r:id="rId86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000" b="1" kern="1200">
        <a:solidFill>
          <a:srgbClr val="FFFFFF"/>
        </a:solidFill>
        <a:latin typeface="Times New Roman" pitchFamily="18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000" b="1" kern="1200">
        <a:solidFill>
          <a:srgbClr val="FFFFFF"/>
        </a:solidFill>
        <a:latin typeface="Times New Roman" pitchFamily="18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000" b="1" kern="1200">
        <a:solidFill>
          <a:srgbClr val="FFFFFF"/>
        </a:solidFill>
        <a:latin typeface="Times New Roman" pitchFamily="18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000" b="1" kern="1200">
        <a:solidFill>
          <a:srgbClr val="FFFFFF"/>
        </a:solidFill>
        <a:latin typeface="Times New Roman" pitchFamily="18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000" b="1" kern="1200">
        <a:solidFill>
          <a:srgbClr val="FFFFFF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2000" b="1" kern="1200">
        <a:solidFill>
          <a:srgbClr val="FFFFFF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sz="2000" b="1" kern="1200">
        <a:solidFill>
          <a:srgbClr val="FFFFFF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sz="2000" b="1" kern="1200">
        <a:solidFill>
          <a:srgbClr val="FFFFFF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sz="2000" b="1" kern="1200">
        <a:solidFill>
          <a:srgbClr val="FFFFFF"/>
        </a:solidFill>
        <a:latin typeface="Times New Roman" pitchFamily="18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22222"/>
    <a:srgbClr val="FFFFFF"/>
    <a:srgbClr val="18B2B6"/>
    <a:srgbClr val="0033CC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4" autoAdjust="0"/>
    <p:restoredTop sz="98584" autoAdjust="0"/>
  </p:normalViewPr>
  <p:slideViewPr>
    <p:cSldViewPr>
      <p:cViewPr varScale="1">
        <p:scale>
          <a:sx n="91" d="100"/>
          <a:sy n="91" d="100"/>
        </p:scale>
        <p:origin x="-912" y="-11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5922"/>
    </p:cViewPr>
  </p:sorterViewPr>
  <p:notesViewPr>
    <p:cSldViewPr>
      <p:cViewPr varScale="1">
        <p:scale>
          <a:sx n="70" d="100"/>
          <a:sy n="70" d="100"/>
        </p:scale>
        <p:origin x="-1422" y="-108"/>
      </p:cViewPr>
      <p:guideLst>
        <p:guide orient="horz" pos="2880"/>
        <p:guide pos="2160"/>
      </p:guideLst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handoutMaster" Target="handoutMasters/handoutMaster1.xml"/><Relationship Id="rId9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1026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122883" name="Rectangle 1027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122884" name="Rectangle 1028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b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122885" name="Rectangle 1029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0">
                <a:solidFill>
                  <a:schemeClr val="tx1"/>
                </a:solidFill>
              </a:defRPr>
            </a:lvl1pPr>
          </a:lstStyle>
          <a:p>
            <a:fld id="{14EE90DC-DA99-4C10-9E02-FC82B2C04CDB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451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4516" name="Rectangle 4"/>
          <p:cNvSpPr>
            <a:spLocks noRo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6451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6451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b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451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0">
                <a:solidFill>
                  <a:schemeClr val="tx1"/>
                </a:solidFill>
              </a:defRPr>
            </a:lvl1pPr>
          </a:lstStyle>
          <a:p>
            <a:fld id="{B472896C-140D-4695-860D-9D664F629A18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9E32908-9629-4F2F-8650-8CF0AB94997E}" type="slidenum">
              <a:rPr lang="en-US"/>
              <a:pPr/>
              <a:t>1</a:t>
            </a:fld>
            <a:endParaRPr lang="en-US"/>
          </a:p>
        </p:txBody>
      </p:sp>
      <p:sp>
        <p:nvSpPr>
          <p:cNvPr id="201730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17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C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25A6DC1-EE6E-4042-BE03-2232328EFE83}" type="slidenum">
              <a:rPr lang="en-US"/>
              <a:pPr/>
              <a:t>10</a:t>
            </a:fld>
            <a:endParaRPr lang="en-US"/>
          </a:p>
        </p:txBody>
      </p:sp>
      <p:sp>
        <p:nvSpPr>
          <p:cNvPr id="794626" name="Rectangle 1026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4627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41511DA-BBA8-48AF-A325-76C8940F343A}" type="slidenum">
              <a:rPr lang="en-US"/>
              <a:pPr/>
              <a:t>11</a:t>
            </a:fld>
            <a:endParaRPr lang="en-US"/>
          </a:p>
        </p:txBody>
      </p:sp>
      <p:sp>
        <p:nvSpPr>
          <p:cNvPr id="655362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3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B6E0507-864E-4FBE-9F0A-CC33DFEF3EF4}" type="slidenum">
              <a:rPr lang="en-US"/>
              <a:pPr/>
              <a:t>12</a:t>
            </a:fld>
            <a:endParaRPr lang="en-US"/>
          </a:p>
        </p:txBody>
      </p:sp>
      <p:sp>
        <p:nvSpPr>
          <p:cNvPr id="700418" name="Rectangle 1026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0419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613039D-24B1-4F2F-A8DB-BE3543CF70CD}" type="slidenum">
              <a:rPr lang="en-US"/>
              <a:pPr/>
              <a:t>13</a:t>
            </a:fld>
            <a:endParaRPr lang="en-US"/>
          </a:p>
        </p:txBody>
      </p:sp>
      <p:sp>
        <p:nvSpPr>
          <p:cNvPr id="515074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50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005ECCA-CE53-4A36-BF0E-BEB73EF6B559}" type="slidenum">
              <a:rPr lang="en-US"/>
              <a:pPr/>
              <a:t>14</a:t>
            </a:fld>
            <a:endParaRPr lang="en-US"/>
          </a:p>
        </p:txBody>
      </p:sp>
      <p:sp>
        <p:nvSpPr>
          <p:cNvPr id="796674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6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BCFD6FE-5A39-4006-9B2A-F619F5156CF5}" type="slidenum">
              <a:rPr lang="en-US"/>
              <a:pPr/>
              <a:t>15</a:t>
            </a:fld>
            <a:endParaRPr lang="en-US"/>
          </a:p>
        </p:txBody>
      </p:sp>
      <p:sp>
        <p:nvSpPr>
          <p:cNvPr id="798722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6C0F724-8158-4452-A393-13B4541EFBF2}" type="slidenum">
              <a:rPr lang="en-US"/>
              <a:pPr/>
              <a:t>16</a:t>
            </a:fld>
            <a:endParaRPr lang="en-US"/>
          </a:p>
        </p:txBody>
      </p:sp>
      <p:sp>
        <p:nvSpPr>
          <p:cNvPr id="800770" name="Rectangle 1026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0771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2F7DAF0-99FD-4F1C-AF87-93BB263851C6}" type="slidenum">
              <a:rPr lang="en-US"/>
              <a:pPr/>
              <a:t>17</a:t>
            </a:fld>
            <a:endParaRPr lang="en-US"/>
          </a:p>
        </p:txBody>
      </p:sp>
      <p:sp>
        <p:nvSpPr>
          <p:cNvPr id="702466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24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BE48EF6-FBDE-4A8E-9B66-34EB4066D415}" type="slidenum">
              <a:rPr lang="en-US"/>
              <a:pPr/>
              <a:t>18</a:t>
            </a:fld>
            <a:endParaRPr lang="en-US"/>
          </a:p>
        </p:txBody>
      </p:sp>
      <p:sp>
        <p:nvSpPr>
          <p:cNvPr id="704514" name="Rectangle 1026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4515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D402CD3-6004-4A46-BF9C-1C54B1E9CA98}" type="slidenum">
              <a:rPr lang="en-US"/>
              <a:pPr/>
              <a:t>19</a:t>
            </a:fld>
            <a:endParaRPr lang="en-US"/>
          </a:p>
        </p:txBody>
      </p:sp>
      <p:sp>
        <p:nvSpPr>
          <p:cNvPr id="656386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63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D9D5081-0072-45EA-B76E-156638DE7B85}" type="slidenum">
              <a:rPr lang="en-US"/>
              <a:pPr/>
              <a:t>2</a:t>
            </a:fld>
            <a:endParaRPr lang="en-US"/>
          </a:p>
        </p:txBody>
      </p:sp>
      <p:sp>
        <p:nvSpPr>
          <p:cNvPr id="65538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ED44C19-80F8-4B71-873F-F68145795480}" type="slidenum">
              <a:rPr lang="en-US"/>
              <a:pPr/>
              <a:t>20</a:t>
            </a:fld>
            <a:endParaRPr lang="en-US"/>
          </a:p>
        </p:txBody>
      </p:sp>
      <p:sp>
        <p:nvSpPr>
          <p:cNvPr id="801794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17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B529390-FA45-4D40-B793-E32B96505EF5}" type="slidenum">
              <a:rPr lang="en-US"/>
              <a:pPr/>
              <a:t>21</a:t>
            </a:fld>
            <a:endParaRPr lang="en-US"/>
          </a:p>
        </p:txBody>
      </p:sp>
      <p:sp>
        <p:nvSpPr>
          <p:cNvPr id="804866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48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9FDD6FD-D71E-470F-B26D-E05016A09903}" type="slidenum">
              <a:rPr lang="en-US"/>
              <a:pPr/>
              <a:t>22</a:t>
            </a:fld>
            <a:endParaRPr lang="en-US"/>
          </a:p>
        </p:txBody>
      </p:sp>
      <p:sp>
        <p:nvSpPr>
          <p:cNvPr id="806914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69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B9F8585-7371-467D-BBD4-07D190E8CE01}" type="slidenum">
              <a:rPr lang="en-US"/>
              <a:pPr/>
              <a:t>23</a:t>
            </a:fld>
            <a:endParaRPr lang="en-US"/>
          </a:p>
        </p:txBody>
      </p:sp>
      <p:sp>
        <p:nvSpPr>
          <p:cNvPr id="808962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8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6435609-9CBE-40FB-BF96-02F05917BC3E}" type="slidenum">
              <a:rPr lang="en-US"/>
              <a:pPr/>
              <a:t>24</a:t>
            </a:fld>
            <a:endParaRPr lang="en-US"/>
          </a:p>
        </p:txBody>
      </p:sp>
      <p:sp>
        <p:nvSpPr>
          <p:cNvPr id="811010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10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8F85348-9759-4147-92A5-8EC79AB17196}" type="slidenum">
              <a:rPr lang="en-US"/>
              <a:pPr/>
              <a:t>25</a:t>
            </a:fld>
            <a:endParaRPr lang="en-US"/>
          </a:p>
        </p:txBody>
      </p:sp>
      <p:sp>
        <p:nvSpPr>
          <p:cNvPr id="813058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30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98FB906-7CC1-4714-B7E7-C9034D7989EB}" type="slidenum">
              <a:rPr lang="en-US"/>
              <a:pPr/>
              <a:t>26</a:t>
            </a:fld>
            <a:endParaRPr lang="en-US"/>
          </a:p>
        </p:txBody>
      </p:sp>
      <p:sp>
        <p:nvSpPr>
          <p:cNvPr id="815106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51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040CA90-E56D-4217-88BC-BD881892E1F6}" type="slidenum">
              <a:rPr lang="en-US"/>
              <a:pPr/>
              <a:t>27</a:t>
            </a:fld>
            <a:endParaRPr lang="en-US"/>
          </a:p>
        </p:txBody>
      </p:sp>
      <p:sp>
        <p:nvSpPr>
          <p:cNvPr id="817154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71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191F2FE-8DBE-4F20-B7A0-7D10E57EE2F1}" type="slidenum">
              <a:rPr lang="en-US"/>
              <a:pPr/>
              <a:t>28</a:t>
            </a:fld>
            <a:endParaRPr lang="en-US"/>
          </a:p>
        </p:txBody>
      </p:sp>
      <p:sp>
        <p:nvSpPr>
          <p:cNvPr id="819202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4428B62-13A3-4757-83C2-A9E74CB78B87}" type="slidenum">
              <a:rPr lang="en-US"/>
              <a:pPr/>
              <a:t>29</a:t>
            </a:fld>
            <a:endParaRPr lang="en-US"/>
          </a:p>
        </p:txBody>
      </p:sp>
      <p:sp>
        <p:nvSpPr>
          <p:cNvPr id="823298" name="Rectangle 1026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3299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6EE0735-5E3F-4DEF-B836-2C6A58EB5254}" type="slidenum">
              <a:rPr lang="en-US"/>
              <a:pPr/>
              <a:t>3</a:t>
            </a:fld>
            <a:endParaRPr lang="en-US"/>
          </a:p>
        </p:txBody>
      </p:sp>
      <p:sp>
        <p:nvSpPr>
          <p:cNvPr id="782338" name="Rectangle 1026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2339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D3C8092-CBFD-403E-B7D3-F4CAE21237FB}" type="slidenum">
              <a:rPr lang="en-US"/>
              <a:pPr/>
              <a:t>30</a:t>
            </a:fld>
            <a:endParaRPr lang="en-US"/>
          </a:p>
        </p:txBody>
      </p:sp>
      <p:sp>
        <p:nvSpPr>
          <p:cNvPr id="659458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9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CEC4392-36E1-48F3-AF73-2D8EC41224E4}" type="slidenum">
              <a:rPr lang="en-US"/>
              <a:pPr/>
              <a:t>31</a:t>
            </a:fld>
            <a:endParaRPr lang="en-US"/>
          </a:p>
        </p:txBody>
      </p:sp>
      <p:sp>
        <p:nvSpPr>
          <p:cNvPr id="825346" name="Rectangle 1026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5347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3E614BC-0585-4C5A-A841-481EE14F10B5}" type="slidenum">
              <a:rPr lang="en-US"/>
              <a:pPr/>
              <a:t>32</a:t>
            </a:fld>
            <a:endParaRPr lang="en-US"/>
          </a:p>
        </p:txBody>
      </p:sp>
      <p:sp>
        <p:nvSpPr>
          <p:cNvPr id="521218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1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6B186F2-D892-42EE-A824-78005AE15AC2}" type="slidenum">
              <a:rPr lang="en-US"/>
              <a:pPr/>
              <a:t>33</a:t>
            </a:fld>
            <a:endParaRPr lang="en-US"/>
          </a:p>
        </p:txBody>
      </p:sp>
      <p:sp>
        <p:nvSpPr>
          <p:cNvPr id="827394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73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C225A40-6762-4F04-A6C9-C047D45345E6}" type="slidenum">
              <a:rPr lang="en-US"/>
              <a:pPr/>
              <a:t>34</a:t>
            </a:fld>
            <a:endParaRPr lang="en-US"/>
          </a:p>
        </p:txBody>
      </p:sp>
      <p:sp>
        <p:nvSpPr>
          <p:cNvPr id="829442" name="Rectangle 1026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43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FB4419B-315D-4F58-B578-F6B502BF303C}" type="slidenum">
              <a:rPr lang="en-US"/>
              <a:pPr/>
              <a:t>35</a:t>
            </a:fld>
            <a:endParaRPr lang="en-US"/>
          </a:p>
        </p:txBody>
      </p:sp>
      <p:sp>
        <p:nvSpPr>
          <p:cNvPr id="706562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4623280-42A6-4972-97DA-0FCAC2699968}" type="slidenum">
              <a:rPr lang="en-US"/>
              <a:pPr/>
              <a:t>36</a:t>
            </a:fld>
            <a:endParaRPr lang="en-US"/>
          </a:p>
        </p:txBody>
      </p:sp>
      <p:sp>
        <p:nvSpPr>
          <p:cNvPr id="708610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86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F449457-4852-4505-8567-3D5D2DB04796}" type="slidenum">
              <a:rPr lang="en-US"/>
              <a:pPr/>
              <a:t>37</a:t>
            </a:fld>
            <a:endParaRPr lang="en-US"/>
          </a:p>
        </p:txBody>
      </p:sp>
      <p:sp>
        <p:nvSpPr>
          <p:cNvPr id="831490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14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A71D74D-2C62-4020-AC39-945C1BDF5C5A}" type="slidenum">
              <a:rPr lang="en-US"/>
              <a:pPr/>
              <a:t>38</a:t>
            </a:fld>
            <a:endParaRPr lang="en-US"/>
          </a:p>
        </p:txBody>
      </p:sp>
      <p:sp>
        <p:nvSpPr>
          <p:cNvPr id="833538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35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C650C23-A457-41F5-B386-DEF1ACA0CAEB}" type="slidenum">
              <a:rPr lang="en-US"/>
              <a:pPr/>
              <a:t>39</a:t>
            </a:fld>
            <a:endParaRPr lang="en-US"/>
          </a:p>
        </p:txBody>
      </p:sp>
      <p:sp>
        <p:nvSpPr>
          <p:cNvPr id="835586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55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40C76D4-301A-419D-B30F-038429E90579}" type="slidenum">
              <a:rPr lang="en-US"/>
              <a:pPr/>
              <a:t>4</a:t>
            </a:fld>
            <a:endParaRPr lang="en-US"/>
          </a:p>
        </p:txBody>
      </p:sp>
      <p:sp>
        <p:nvSpPr>
          <p:cNvPr id="299010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90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795BC2E-A152-4DF9-896F-594B0AFADACC}" type="slidenum">
              <a:rPr lang="en-US"/>
              <a:pPr/>
              <a:t>40</a:t>
            </a:fld>
            <a:endParaRPr lang="en-US"/>
          </a:p>
        </p:txBody>
      </p:sp>
      <p:sp>
        <p:nvSpPr>
          <p:cNvPr id="837634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76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020F9A0-185C-403E-8E0A-04DBE9F779C3}" type="slidenum">
              <a:rPr lang="en-US"/>
              <a:pPr/>
              <a:t>41</a:t>
            </a:fld>
            <a:endParaRPr lang="en-US"/>
          </a:p>
        </p:txBody>
      </p:sp>
      <p:sp>
        <p:nvSpPr>
          <p:cNvPr id="839682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6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F278220-2B17-4A27-A5C4-4794F5827016}" type="slidenum">
              <a:rPr lang="en-US"/>
              <a:pPr/>
              <a:t>42</a:t>
            </a:fld>
            <a:endParaRPr lang="en-US"/>
          </a:p>
        </p:txBody>
      </p:sp>
      <p:sp>
        <p:nvSpPr>
          <p:cNvPr id="841730" name="Rectangle 1026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1731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B6655D8-ED2D-40EE-BFFB-2A2D96A0FB6C}" type="slidenum">
              <a:rPr lang="en-US"/>
              <a:pPr/>
              <a:t>43</a:t>
            </a:fld>
            <a:endParaRPr lang="en-US"/>
          </a:p>
        </p:txBody>
      </p:sp>
      <p:sp>
        <p:nvSpPr>
          <p:cNvPr id="710658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06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C4190FD-A3EF-42E5-94C2-596972A88501}" type="slidenum">
              <a:rPr lang="en-US"/>
              <a:pPr/>
              <a:t>44</a:t>
            </a:fld>
            <a:endParaRPr lang="en-US"/>
          </a:p>
        </p:txBody>
      </p:sp>
      <p:sp>
        <p:nvSpPr>
          <p:cNvPr id="843778" name="Rectangle 1026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3779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F096D91-A392-4022-B27F-5290E92835EA}" type="slidenum">
              <a:rPr lang="en-US"/>
              <a:pPr/>
              <a:t>45</a:t>
            </a:fld>
            <a:endParaRPr lang="en-US"/>
          </a:p>
        </p:txBody>
      </p:sp>
      <p:sp>
        <p:nvSpPr>
          <p:cNvPr id="661506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1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070CC46-DB12-41EA-B3B1-465FD1998986}" type="slidenum">
              <a:rPr lang="en-US"/>
              <a:pPr/>
              <a:t>46</a:t>
            </a:fld>
            <a:endParaRPr lang="en-US"/>
          </a:p>
        </p:txBody>
      </p:sp>
      <p:sp>
        <p:nvSpPr>
          <p:cNvPr id="845826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58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08BBF0E-B62B-4D9A-BB04-9A8BC5C0C128}" type="slidenum">
              <a:rPr lang="en-US"/>
              <a:pPr/>
              <a:t>47</a:t>
            </a:fld>
            <a:endParaRPr lang="en-US"/>
          </a:p>
        </p:txBody>
      </p:sp>
      <p:sp>
        <p:nvSpPr>
          <p:cNvPr id="847874" name="Rectangle 1026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7875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F75BC04-5FF3-4AD4-AEBD-E25BE54430A6}" type="slidenum">
              <a:rPr lang="en-US"/>
              <a:pPr/>
              <a:t>48</a:t>
            </a:fld>
            <a:endParaRPr lang="en-US"/>
          </a:p>
        </p:txBody>
      </p:sp>
      <p:sp>
        <p:nvSpPr>
          <p:cNvPr id="712706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27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50BAD30-CBF3-4324-9151-ED5ED7A6D3E3}" type="slidenum">
              <a:rPr lang="en-US"/>
              <a:pPr/>
              <a:t>49</a:t>
            </a:fld>
            <a:endParaRPr lang="en-US"/>
          </a:p>
        </p:txBody>
      </p:sp>
      <p:sp>
        <p:nvSpPr>
          <p:cNvPr id="714754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47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0FFBED7-E54E-4021-AB31-92AE9E06720A}" type="slidenum">
              <a:rPr lang="en-US"/>
              <a:pPr/>
              <a:t>5</a:t>
            </a:fld>
            <a:endParaRPr lang="en-US"/>
          </a:p>
        </p:txBody>
      </p:sp>
      <p:sp>
        <p:nvSpPr>
          <p:cNvPr id="784386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43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C1F1ABB-6B76-49A7-B5E7-11AB7B443DBC}" type="slidenum">
              <a:rPr lang="en-US"/>
              <a:pPr/>
              <a:t>50</a:t>
            </a:fld>
            <a:endParaRPr lang="en-US"/>
          </a:p>
        </p:txBody>
      </p:sp>
      <p:sp>
        <p:nvSpPr>
          <p:cNvPr id="718850" name="Rectangle 1026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8851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5093DB8-0B46-4C1B-96AB-1E4B662EB56C}" type="slidenum">
              <a:rPr lang="en-US"/>
              <a:pPr/>
              <a:t>51</a:t>
            </a:fld>
            <a:endParaRPr lang="en-US"/>
          </a:p>
        </p:txBody>
      </p:sp>
      <p:sp>
        <p:nvSpPr>
          <p:cNvPr id="716802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0AD0D76-5297-4CD5-AD77-9D9E96CB218A}" type="slidenum">
              <a:rPr lang="en-US"/>
              <a:pPr/>
              <a:t>52</a:t>
            </a:fld>
            <a:endParaRPr lang="en-US"/>
          </a:p>
        </p:txBody>
      </p:sp>
      <p:sp>
        <p:nvSpPr>
          <p:cNvPr id="720898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08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2EB23CB-6055-4ECC-A53B-72408DCBFCBF}" type="slidenum">
              <a:rPr lang="en-US"/>
              <a:pPr/>
              <a:t>53</a:t>
            </a:fld>
            <a:endParaRPr lang="en-US"/>
          </a:p>
        </p:txBody>
      </p:sp>
      <p:sp>
        <p:nvSpPr>
          <p:cNvPr id="849922" name="Rectangle 1026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23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71F4C34-D7B4-4800-8E8F-14098B07AF3A}" type="slidenum">
              <a:rPr lang="en-US"/>
              <a:pPr/>
              <a:t>54</a:t>
            </a:fld>
            <a:endParaRPr lang="en-US"/>
          </a:p>
        </p:txBody>
      </p:sp>
      <p:sp>
        <p:nvSpPr>
          <p:cNvPr id="722946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29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75D41C1-400A-4A5D-A352-E34FB8BE5F60}" type="slidenum">
              <a:rPr lang="en-US"/>
              <a:pPr/>
              <a:t>55</a:t>
            </a:fld>
            <a:endParaRPr lang="en-US"/>
          </a:p>
        </p:txBody>
      </p:sp>
      <p:sp>
        <p:nvSpPr>
          <p:cNvPr id="851970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519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1A8F131-FCDE-4EFB-9E92-C4B50C23A257}" type="slidenum">
              <a:rPr lang="en-US"/>
              <a:pPr/>
              <a:t>56</a:t>
            </a:fld>
            <a:endParaRPr lang="en-US"/>
          </a:p>
        </p:txBody>
      </p:sp>
      <p:sp>
        <p:nvSpPr>
          <p:cNvPr id="856066" name="Rectangle 1026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56067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1D09806-2DC2-4AC2-95A9-7179811CE062}" type="slidenum">
              <a:rPr lang="en-US"/>
              <a:pPr/>
              <a:t>57</a:t>
            </a:fld>
            <a:endParaRPr lang="en-US"/>
          </a:p>
        </p:txBody>
      </p:sp>
      <p:sp>
        <p:nvSpPr>
          <p:cNvPr id="727042" name="Rectangle 1026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43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B4E5893-DB4E-447F-ADBD-8C51EAEA00D3}" type="slidenum">
              <a:rPr lang="en-US"/>
              <a:pPr/>
              <a:t>58</a:t>
            </a:fld>
            <a:endParaRPr lang="en-US"/>
          </a:p>
        </p:txBody>
      </p:sp>
      <p:sp>
        <p:nvSpPr>
          <p:cNvPr id="724994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49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BF9CA0B-15AF-4124-9297-046F8F736A72}" type="slidenum">
              <a:rPr lang="en-US"/>
              <a:pPr/>
              <a:t>59</a:t>
            </a:fld>
            <a:endParaRPr lang="en-US"/>
          </a:p>
        </p:txBody>
      </p:sp>
      <p:sp>
        <p:nvSpPr>
          <p:cNvPr id="858114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581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5536B6D-87CD-410C-89BE-B0D05DA38A7A}" type="slidenum">
              <a:rPr lang="en-US"/>
              <a:pPr/>
              <a:t>6</a:t>
            </a:fld>
            <a:endParaRPr lang="en-US"/>
          </a:p>
        </p:txBody>
      </p:sp>
      <p:sp>
        <p:nvSpPr>
          <p:cNvPr id="786434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64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769A4DB-5ED0-4244-AF33-50D22C4DA3CC}" type="slidenum">
              <a:rPr lang="en-US"/>
              <a:pPr/>
              <a:t>60</a:t>
            </a:fld>
            <a:endParaRPr lang="en-US"/>
          </a:p>
        </p:txBody>
      </p:sp>
      <p:sp>
        <p:nvSpPr>
          <p:cNvPr id="860162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1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5CEA5E9-FD97-4F6B-B9E7-409F8C9CEFA5}" type="slidenum">
              <a:rPr lang="en-US"/>
              <a:pPr/>
              <a:t>61</a:t>
            </a:fld>
            <a:endParaRPr lang="en-US"/>
          </a:p>
        </p:txBody>
      </p:sp>
      <p:sp>
        <p:nvSpPr>
          <p:cNvPr id="862210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22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A924A59-E77E-413F-BC8D-CBD478863AF3}" type="slidenum">
              <a:rPr lang="en-US"/>
              <a:pPr/>
              <a:t>62</a:t>
            </a:fld>
            <a:endParaRPr lang="en-US"/>
          </a:p>
        </p:txBody>
      </p:sp>
      <p:sp>
        <p:nvSpPr>
          <p:cNvPr id="866306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63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EAB578F-059A-4161-8AB0-A50B32AE02F2}" type="slidenum">
              <a:rPr lang="en-US"/>
              <a:pPr/>
              <a:t>63</a:t>
            </a:fld>
            <a:endParaRPr lang="en-US"/>
          </a:p>
        </p:txBody>
      </p:sp>
      <p:sp>
        <p:nvSpPr>
          <p:cNvPr id="864258" name="Rectangle 1026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4259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AFF63D5-4FF5-4A1D-8762-383AE084E6BE}" type="slidenum">
              <a:rPr lang="en-US"/>
              <a:pPr/>
              <a:t>64</a:t>
            </a:fld>
            <a:endParaRPr lang="en-US"/>
          </a:p>
        </p:txBody>
      </p:sp>
      <p:sp>
        <p:nvSpPr>
          <p:cNvPr id="868354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8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4E7AA61-4919-4C7D-9D68-75FAA0A2B128}" type="slidenum">
              <a:rPr lang="en-US"/>
              <a:pPr/>
              <a:t>65</a:t>
            </a:fld>
            <a:endParaRPr lang="en-US"/>
          </a:p>
        </p:txBody>
      </p:sp>
      <p:sp>
        <p:nvSpPr>
          <p:cNvPr id="667650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76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9873138-19AD-4712-BF60-394A5927073B}" type="slidenum">
              <a:rPr lang="en-US"/>
              <a:pPr/>
              <a:t>66</a:t>
            </a:fld>
            <a:endParaRPr lang="en-US"/>
          </a:p>
        </p:txBody>
      </p:sp>
      <p:sp>
        <p:nvSpPr>
          <p:cNvPr id="870402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93F7ADC-9CF4-4E01-9A0E-2B95B269E268}" type="slidenum">
              <a:rPr lang="en-US"/>
              <a:pPr/>
              <a:t>67</a:t>
            </a:fld>
            <a:endParaRPr lang="en-US"/>
          </a:p>
        </p:txBody>
      </p:sp>
      <p:sp>
        <p:nvSpPr>
          <p:cNvPr id="872450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24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A71258F-1771-4D26-8207-E60BE28E108F}" type="slidenum">
              <a:rPr lang="en-US"/>
              <a:pPr/>
              <a:t>68</a:t>
            </a:fld>
            <a:endParaRPr lang="en-US"/>
          </a:p>
        </p:txBody>
      </p:sp>
      <p:sp>
        <p:nvSpPr>
          <p:cNvPr id="874498" name="Rectangle 1026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4499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D9A93D7-378F-4531-88DE-94F350E9A801}" type="slidenum">
              <a:rPr lang="en-US"/>
              <a:pPr/>
              <a:t>69</a:t>
            </a:fld>
            <a:endParaRPr lang="en-US"/>
          </a:p>
        </p:txBody>
      </p:sp>
      <p:sp>
        <p:nvSpPr>
          <p:cNvPr id="876546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65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56FDC0D-3735-4284-A547-0E4C9CC424C2}" type="slidenum">
              <a:rPr lang="en-US"/>
              <a:pPr/>
              <a:t>7</a:t>
            </a:fld>
            <a:endParaRPr lang="en-US"/>
          </a:p>
        </p:txBody>
      </p:sp>
      <p:sp>
        <p:nvSpPr>
          <p:cNvPr id="788482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38D7915-2A61-4FE8-85B6-68F84661BCC9}" type="slidenum">
              <a:rPr lang="en-US"/>
              <a:pPr/>
              <a:t>70</a:t>
            </a:fld>
            <a:endParaRPr lang="en-US"/>
          </a:p>
        </p:txBody>
      </p:sp>
      <p:sp>
        <p:nvSpPr>
          <p:cNvPr id="669698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96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6B1CD52-C0BB-4636-8061-BCD7955E5854}" type="slidenum">
              <a:rPr lang="en-US"/>
              <a:pPr/>
              <a:t>71</a:t>
            </a:fld>
            <a:endParaRPr lang="en-US"/>
          </a:p>
        </p:txBody>
      </p:sp>
      <p:sp>
        <p:nvSpPr>
          <p:cNvPr id="878594" name="Rectangle 1026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8595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EBEAF1C-EC5D-4616-BB6E-531B7A6EDC7A}" type="slidenum">
              <a:rPr lang="en-US"/>
              <a:pPr/>
              <a:t>72</a:t>
            </a:fld>
            <a:endParaRPr lang="en-US"/>
          </a:p>
        </p:txBody>
      </p:sp>
      <p:sp>
        <p:nvSpPr>
          <p:cNvPr id="733186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31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06CBCC5-4354-47F2-8761-8B055CE2BF7B}" type="slidenum">
              <a:rPr lang="en-US"/>
              <a:pPr/>
              <a:t>73</a:t>
            </a:fld>
            <a:endParaRPr lang="en-US"/>
          </a:p>
        </p:txBody>
      </p:sp>
      <p:sp>
        <p:nvSpPr>
          <p:cNvPr id="735234" name="Rectangle 1026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5235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86C7AEB-2A16-415C-9BE7-AA857A66C541}" type="slidenum">
              <a:rPr lang="en-US"/>
              <a:pPr/>
              <a:t>74</a:t>
            </a:fld>
            <a:endParaRPr lang="en-US"/>
          </a:p>
        </p:txBody>
      </p:sp>
      <p:sp>
        <p:nvSpPr>
          <p:cNvPr id="737282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2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7B456D9-CD3B-4DE6-9EA3-78934ABA917B}" type="slidenum">
              <a:rPr lang="en-US"/>
              <a:pPr/>
              <a:t>75</a:t>
            </a:fld>
            <a:endParaRPr lang="en-US"/>
          </a:p>
        </p:txBody>
      </p:sp>
      <p:sp>
        <p:nvSpPr>
          <p:cNvPr id="671746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1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EDAB955-34CA-42BB-BDCB-F9E7AE90DC0A}" type="slidenum">
              <a:rPr lang="en-US"/>
              <a:pPr/>
              <a:t>76</a:t>
            </a:fld>
            <a:endParaRPr lang="en-US"/>
          </a:p>
        </p:txBody>
      </p:sp>
      <p:sp>
        <p:nvSpPr>
          <p:cNvPr id="879618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96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CD8CF42-073D-4F6B-8CCF-059109ADB589}" type="slidenum">
              <a:rPr lang="en-US"/>
              <a:pPr/>
              <a:t>77</a:t>
            </a:fld>
            <a:endParaRPr lang="en-US"/>
          </a:p>
        </p:txBody>
      </p:sp>
      <p:sp>
        <p:nvSpPr>
          <p:cNvPr id="882690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26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B39EAC6-A5B8-4783-83F7-31969D87F184}" type="slidenum">
              <a:rPr lang="en-US"/>
              <a:pPr/>
              <a:t>78</a:t>
            </a:fld>
            <a:endParaRPr lang="en-US"/>
          </a:p>
        </p:txBody>
      </p:sp>
      <p:sp>
        <p:nvSpPr>
          <p:cNvPr id="884738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47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87B4574-5DFE-4859-B318-80AB0F47FFCC}" type="slidenum">
              <a:rPr lang="en-US"/>
              <a:pPr/>
              <a:t>79</a:t>
            </a:fld>
            <a:endParaRPr lang="en-US"/>
          </a:p>
        </p:txBody>
      </p:sp>
      <p:sp>
        <p:nvSpPr>
          <p:cNvPr id="886786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67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22AB01E-11F5-42B0-A6A4-1A9221C6363B}" type="slidenum">
              <a:rPr lang="en-US"/>
              <a:pPr/>
              <a:t>8</a:t>
            </a:fld>
            <a:endParaRPr lang="en-US"/>
          </a:p>
        </p:txBody>
      </p:sp>
      <p:sp>
        <p:nvSpPr>
          <p:cNvPr id="790530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05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9E8193D-DA4D-44C3-AE4A-6F0511A77AA4}" type="slidenum">
              <a:rPr lang="en-US"/>
              <a:pPr/>
              <a:t>80</a:t>
            </a:fld>
            <a:endParaRPr lang="en-US"/>
          </a:p>
        </p:txBody>
      </p:sp>
      <p:sp>
        <p:nvSpPr>
          <p:cNvPr id="888834" name="Rectangle 1026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8835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205CBF1-E86D-4BDF-8356-9B9403D2620E}" type="slidenum">
              <a:rPr lang="en-US"/>
              <a:pPr/>
              <a:t>81</a:t>
            </a:fld>
            <a:endParaRPr lang="en-US"/>
          </a:p>
        </p:txBody>
      </p:sp>
      <p:sp>
        <p:nvSpPr>
          <p:cNvPr id="890882" name="Rectangle 1026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883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9609A41-B223-4443-A2E0-65747798F3D9}" type="slidenum">
              <a:rPr lang="en-US"/>
              <a:pPr/>
              <a:t>82</a:t>
            </a:fld>
            <a:endParaRPr lang="en-US"/>
          </a:p>
        </p:txBody>
      </p:sp>
      <p:sp>
        <p:nvSpPr>
          <p:cNvPr id="892930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29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96BF7BF-4B18-4746-8A42-FFF8DB1F4529}" type="slidenum">
              <a:rPr lang="en-US"/>
              <a:pPr/>
              <a:t>83</a:t>
            </a:fld>
            <a:endParaRPr lang="en-US"/>
          </a:p>
        </p:txBody>
      </p:sp>
      <p:sp>
        <p:nvSpPr>
          <p:cNvPr id="280578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0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C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BB02D1F-AF24-4953-8ED5-04BE1D615B51}" type="slidenum">
              <a:rPr lang="en-US"/>
              <a:pPr/>
              <a:t>84</a:t>
            </a:fld>
            <a:endParaRPr lang="en-US"/>
          </a:p>
        </p:txBody>
      </p:sp>
      <p:sp>
        <p:nvSpPr>
          <p:cNvPr id="600066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00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C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D5AD4CB-868C-48F1-9175-556B861DBFE4}" type="slidenum">
              <a:rPr lang="en-US"/>
              <a:pPr/>
              <a:t>85</a:t>
            </a:fld>
            <a:endParaRPr lang="en-US"/>
          </a:p>
        </p:txBody>
      </p:sp>
      <p:sp>
        <p:nvSpPr>
          <p:cNvPr id="894978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49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C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2EE02DA-8E56-4E2F-915E-5AB4E0DA0175}" type="slidenum">
              <a:rPr lang="en-US"/>
              <a:pPr/>
              <a:t>9</a:t>
            </a:fld>
            <a:endParaRPr lang="en-US"/>
          </a:p>
        </p:txBody>
      </p:sp>
      <p:sp>
        <p:nvSpPr>
          <p:cNvPr id="791554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1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3124200"/>
            <a:ext cx="7772400" cy="838200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4191000"/>
            <a:ext cx="6248400" cy="990600"/>
          </a:xfrm>
        </p:spPr>
        <p:txBody>
          <a:bodyPr/>
          <a:lstStyle>
            <a:lvl1pPr marL="0" indent="0" algn="ctr">
              <a:buFontTx/>
              <a:buNone/>
              <a:defRPr sz="4300" b="1"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b="0">
                <a:solidFill>
                  <a:srgbClr val="222222"/>
                </a:solidFill>
              </a:defRPr>
            </a:lvl1pPr>
          </a:lstStyle>
          <a:p>
            <a:r>
              <a:rPr lang="en-US"/>
              <a:t>Linux+ Guide to Linux Certification, Second Edition</a:t>
            </a:r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ftr" sz="quarter" idx="3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 algn="ctr">
              <a:defRPr sz="1400">
                <a:latin typeface="Times New Roman" pitchFamily="18" charset="0"/>
              </a:defRPr>
            </a:lvl1pPr>
          </a:lstStyle>
          <a:p>
            <a:r>
              <a:rPr lang="en-US"/>
              <a:t>Oracle 10g Database Administrator: Implementation and Administration 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 sz="1400">
                <a:latin typeface="Times New Roman" pitchFamily="18" charset="0"/>
              </a:defRPr>
            </a:lvl1pPr>
          </a:lstStyle>
          <a:p>
            <a:fld id="{0D69E4A4-CAAF-49BD-976C-B2F4A12DF14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Oracle 10g Database Administrator: Implementation and Administration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E9AC97C9-B017-4703-86BF-AA9AF227462C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91300" y="381000"/>
            <a:ext cx="2019300" cy="5867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3400" y="381000"/>
            <a:ext cx="59055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Oracle 10g Database Administrator: Implementation and Administration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1734B9CF-163C-4454-AFA8-BE679B446EE2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Oracle 10g Database Administrator: Implementation and Administration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A2613528-AD80-443F-9375-80A4B4B6980E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Oracle 10g Database Administrator: Implementation and Administration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3BEF9A49-2457-4C53-AA72-A015CDC86241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400" y="1676400"/>
            <a:ext cx="3962400" cy="457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6400"/>
            <a:ext cx="3962400" cy="457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Oracle 10g Database Administrator: Implementation and Administration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345EEE0F-6E0D-492C-8818-EFE95AE6F501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Oracle 10g Database Administrator: Implementation and Administration 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115B17C3-F13C-4555-A07D-640D3E8C5048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Oracle 10g Database Administrator: Implementation and Administration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D8C091EC-D81C-49AF-A3F3-D6086CF60718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Oracle 10g Database Administrator: Implementation and Administration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D0EED952-B280-46B4-B6CE-60E06DD8972C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Oracle 10g Database Administrator: Implementation and Administration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70970361-B246-464C-B054-0F13B01A2DBD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Oracle 10g Database Administrator: Implementation and Administration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5EE43F7B-3725-4CAE-A7A4-AAAD6B6E99E4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33400" y="381000"/>
            <a:ext cx="80772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33400" y="1676400"/>
            <a:ext cx="80772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533400" y="6324600"/>
            <a:ext cx="74676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800" b="0">
                <a:solidFill>
                  <a:srgbClr val="222222"/>
                </a:solidFill>
                <a:latin typeface="+mn-lt"/>
              </a:defRPr>
            </a:lvl1pPr>
          </a:lstStyle>
          <a:p>
            <a:r>
              <a:rPr lang="en-US"/>
              <a:t>Oracle 10g Database Administrator: Implementation and Administration 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324600"/>
            <a:ext cx="20574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b="0">
                <a:solidFill>
                  <a:srgbClr val="222222"/>
                </a:solidFill>
                <a:latin typeface="+mn-lt"/>
              </a:defRPr>
            </a:lvl1pPr>
          </a:lstStyle>
          <a:p>
            <a:fld id="{D77A626D-153A-4180-A687-2EFD0A2AA27C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ctr" rtl="0" fontAlgn="base">
        <a:spcBef>
          <a:spcPct val="0"/>
        </a:spcBef>
        <a:spcAft>
          <a:spcPct val="0"/>
        </a:spcAft>
        <a:defRPr sz="3600">
          <a:solidFill>
            <a:srgbClr val="22222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3600">
          <a:solidFill>
            <a:srgbClr val="222222"/>
          </a:solidFill>
          <a:latin typeface="Arial" charset="0"/>
        </a:defRPr>
      </a:lvl2pPr>
      <a:lvl3pPr algn="ctr" rtl="0" fontAlgn="base">
        <a:spcBef>
          <a:spcPct val="0"/>
        </a:spcBef>
        <a:spcAft>
          <a:spcPct val="0"/>
        </a:spcAft>
        <a:defRPr sz="3600">
          <a:solidFill>
            <a:srgbClr val="222222"/>
          </a:solidFill>
          <a:latin typeface="Arial" charset="0"/>
        </a:defRPr>
      </a:lvl3pPr>
      <a:lvl4pPr algn="ctr" rtl="0" fontAlgn="base">
        <a:spcBef>
          <a:spcPct val="0"/>
        </a:spcBef>
        <a:spcAft>
          <a:spcPct val="0"/>
        </a:spcAft>
        <a:defRPr sz="3600">
          <a:solidFill>
            <a:srgbClr val="222222"/>
          </a:solidFill>
          <a:latin typeface="Arial" charset="0"/>
        </a:defRPr>
      </a:lvl4pPr>
      <a:lvl5pPr algn="ctr" rtl="0" fontAlgn="base">
        <a:spcBef>
          <a:spcPct val="0"/>
        </a:spcBef>
        <a:spcAft>
          <a:spcPct val="0"/>
        </a:spcAft>
        <a:defRPr sz="3600">
          <a:solidFill>
            <a:srgbClr val="22222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600">
          <a:solidFill>
            <a:srgbClr val="22222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600">
          <a:solidFill>
            <a:srgbClr val="22222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600">
          <a:solidFill>
            <a:srgbClr val="22222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600">
          <a:solidFill>
            <a:srgbClr val="222222"/>
          </a:solidFill>
          <a:latin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2600">
          <a:solidFill>
            <a:srgbClr val="222222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400">
          <a:solidFill>
            <a:srgbClr val="222222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200">
          <a:solidFill>
            <a:srgbClr val="222222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200">
          <a:solidFill>
            <a:srgbClr val="222222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w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w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w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w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wm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wm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wm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wm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wm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wm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wm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wmf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wmf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wmf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wmf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wmf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wmf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wmf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wmf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wmf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wmf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wmf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wmf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wmf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wmf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wmf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wmf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wmf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wmf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wmf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wmf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09600" y="1447800"/>
            <a:ext cx="8001000" cy="2209800"/>
          </a:xfrm>
        </p:spPr>
        <p:txBody>
          <a:bodyPr/>
          <a:lstStyle/>
          <a:p>
            <a:r>
              <a:rPr lang="en-US"/>
              <a:t>Oracle 10g Database Administrator: Implementation and Administration </a:t>
            </a:r>
          </a:p>
        </p:txBody>
      </p:sp>
      <p:sp>
        <p:nvSpPr>
          <p:cNvPr id="9216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09600" y="4419600"/>
            <a:ext cx="8077200" cy="14478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3400" b="0" i="1"/>
              <a:t>Chapter 2</a:t>
            </a:r>
          </a:p>
          <a:p>
            <a:pPr>
              <a:lnSpc>
                <a:spcPct val="90000"/>
              </a:lnSpc>
            </a:pPr>
            <a:r>
              <a:rPr lang="en-US" sz="3400" b="0" i="1"/>
              <a:t>Tools and Architecture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Oracle 10g Database Administrator: Implementation and Administration 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D287839-C9AB-4D2D-A149-953FD67E69D9}" type="slidenum">
              <a:rPr lang="en-US"/>
              <a:pPr/>
              <a:t>10</a:t>
            </a:fld>
            <a:endParaRPr lang="en-US"/>
          </a:p>
        </p:txBody>
      </p:sp>
      <p:pic>
        <p:nvPicPr>
          <p:cNvPr id="79360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95313" y="1481138"/>
            <a:ext cx="7953375" cy="4691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9360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Overview of DBA Tools (continued)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Oracle 10g Database Administrator: Implementation and Administration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C2B3F4-7007-4D3D-BF9D-9CC36D992FC6}" type="slidenum">
              <a:rPr lang="en-US"/>
              <a:pPr/>
              <a:t>11</a:t>
            </a:fld>
            <a:endParaRPr lang="en-US"/>
          </a:p>
        </p:txBody>
      </p:sp>
      <p:sp>
        <p:nvSpPr>
          <p:cNvPr id="65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381000"/>
            <a:ext cx="8077200" cy="1295400"/>
          </a:xfrm>
        </p:spPr>
        <p:txBody>
          <a:bodyPr/>
          <a:lstStyle/>
          <a:p>
            <a:r>
              <a:rPr lang="en-US"/>
              <a:t>Configuring Oracle Net Services to Connect to the Database</a:t>
            </a:r>
          </a:p>
        </p:txBody>
      </p:sp>
      <p:sp>
        <p:nvSpPr>
          <p:cNvPr id="6543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905000"/>
            <a:ext cx="8229600" cy="4343400"/>
          </a:xfrm>
        </p:spPr>
        <p:txBody>
          <a:bodyPr/>
          <a:lstStyle/>
          <a:p>
            <a:r>
              <a:rPr lang="en-US"/>
              <a:t>Nearly every time you access Oracle10</a:t>
            </a:r>
            <a:r>
              <a:rPr lang="en-US" i="1"/>
              <a:t>g</a:t>
            </a:r>
          </a:p>
          <a:p>
            <a:pPr lvl="1"/>
            <a:r>
              <a:rPr lang="en-US"/>
              <a:t>You go through Oracle Net Services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Oracle 10g Database Administrator: Implementation and Administration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A51D6D2-201A-4C27-946E-0CCB2A096F86}" type="slidenum">
              <a:rPr lang="en-US"/>
              <a:pPr/>
              <a:t>12</a:t>
            </a:fld>
            <a:endParaRPr lang="en-US"/>
          </a:p>
        </p:txBody>
      </p:sp>
      <p:sp>
        <p:nvSpPr>
          <p:cNvPr id="699394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381000"/>
            <a:ext cx="8077200" cy="1295400"/>
          </a:xfrm>
        </p:spPr>
        <p:txBody>
          <a:bodyPr/>
          <a:lstStyle/>
          <a:p>
            <a:r>
              <a:rPr lang="en-US"/>
              <a:t>Overview of Oracle Net Service Architecture</a:t>
            </a:r>
          </a:p>
        </p:txBody>
      </p:sp>
      <p:sp>
        <p:nvSpPr>
          <p:cNvPr id="6993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905000"/>
            <a:ext cx="8382000" cy="4343400"/>
          </a:xfrm>
        </p:spPr>
        <p:txBody>
          <a:bodyPr/>
          <a:lstStyle/>
          <a:p>
            <a:r>
              <a:rPr lang="en-US"/>
              <a:t>Oracle Net Services</a:t>
            </a:r>
          </a:p>
          <a:p>
            <a:pPr lvl="1"/>
            <a:r>
              <a:rPr lang="en-US"/>
              <a:t>Made up of several subcomponents that work together</a:t>
            </a:r>
          </a:p>
          <a:p>
            <a:r>
              <a:rPr lang="en-US"/>
              <a:t>Client and server installations of Oracle Net Services</a:t>
            </a:r>
          </a:p>
          <a:p>
            <a:pPr lvl="1"/>
            <a:r>
              <a:rPr lang="en-US"/>
              <a:t>Must be configured to be synchronized to the target database</a:t>
            </a:r>
          </a:p>
          <a:p>
            <a:pPr lvl="1"/>
            <a:r>
              <a:rPr lang="en-US"/>
              <a:t>Configuration is stored in the tnsnames.ora</a:t>
            </a:r>
          </a:p>
          <a:p>
            <a:r>
              <a:rPr lang="en-US"/>
              <a:t>Service name</a:t>
            </a:r>
          </a:p>
          <a:p>
            <a:pPr lvl="1"/>
            <a:r>
              <a:rPr lang="en-US"/>
              <a:t>Set of information used to locate and communicate with an Oracle database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Oracle 10g Database Administrator: Implementation and Administration 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AEE88DC-46DF-441F-816C-8AC593A08F32}" type="slidenum">
              <a:rPr lang="en-US"/>
              <a:pPr/>
              <a:t>13</a:t>
            </a:fld>
            <a:endParaRPr lang="en-US"/>
          </a:p>
        </p:txBody>
      </p:sp>
      <p:pic>
        <p:nvPicPr>
          <p:cNvPr id="514058" name="Picture 1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1500" y="2109788"/>
            <a:ext cx="7999413" cy="3757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14060" name="Rectangle 1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Overview of Oracle Net Service Architecture (continued)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Oracle 10g Database Administrator: Implementation and Administration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FF17B7E-FF50-4251-B166-3FE294DFAA21}" type="slidenum">
              <a:rPr lang="en-US"/>
              <a:pPr/>
              <a:t>14</a:t>
            </a:fld>
            <a:endParaRPr lang="en-US"/>
          </a:p>
        </p:txBody>
      </p:sp>
      <p:sp>
        <p:nvSpPr>
          <p:cNvPr id="795650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381000"/>
            <a:ext cx="8077200" cy="1295400"/>
          </a:xfrm>
        </p:spPr>
        <p:txBody>
          <a:bodyPr/>
          <a:lstStyle/>
          <a:p>
            <a:r>
              <a:rPr lang="en-US"/>
              <a:t>Overview of Oracle Net Service Architecture (continued)</a:t>
            </a:r>
          </a:p>
        </p:txBody>
      </p:sp>
      <p:sp>
        <p:nvSpPr>
          <p:cNvPr id="7956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905000"/>
            <a:ext cx="8229600" cy="4343400"/>
          </a:xfrm>
        </p:spPr>
        <p:txBody>
          <a:bodyPr/>
          <a:lstStyle/>
          <a:p>
            <a:r>
              <a:rPr lang="en-US"/>
              <a:t>Client side can reach the server-side database</a:t>
            </a:r>
          </a:p>
          <a:p>
            <a:pPr lvl="1"/>
            <a:r>
              <a:rPr lang="en-US"/>
              <a:t>By using the service name</a:t>
            </a:r>
          </a:p>
          <a:p>
            <a:pPr lvl="1"/>
            <a:r>
              <a:rPr lang="en-US"/>
              <a:t>Combined with a valid user name and password</a:t>
            </a:r>
          </a:p>
          <a:p>
            <a:r>
              <a:rPr lang="en-US"/>
              <a:t>Bequeath protocol</a:t>
            </a:r>
          </a:p>
          <a:p>
            <a:pPr lvl="1"/>
            <a:r>
              <a:rPr lang="en-US"/>
              <a:t>Allows a direct connection to a database</a:t>
            </a:r>
          </a:p>
          <a:p>
            <a:pPr lvl="2"/>
            <a:r>
              <a:rPr lang="en-US"/>
              <a:t>On a database server computer</a:t>
            </a:r>
          </a:p>
          <a:p>
            <a:pPr lvl="2"/>
            <a:r>
              <a:rPr lang="en-US"/>
              <a:t>Without going through Oracle Net services </a:t>
            </a:r>
          </a:p>
          <a:p>
            <a:pPr lvl="2"/>
            <a:r>
              <a:rPr lang="en-US"/>
              <a:t>Without requiring a network name</a:t>
            </a:r>
          </a:p>
          <a:p>
            <a:pPr lvl="1"/>
            <a:r>
              <a:rPr lang="en-US"/>
              <a:t>Allowed only when you are logged on to the database machine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Oracle 10g Database Administrator: Implementation and Administration 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24D7B5-F6F3-4E7F-BF02-027D8E85C642}" type="slidenum">
              <a:rPr lang="en-US"/>
              <a:pPr/>
              <a:t>15</a:t>
            </a:fld>
            <a:endParaRPr lang="en-US"/>
          </a:p>
        </p:txBody>
      </p:sp>
      <p:pic>
        <p:nvPicPr>
          <p:cNvPr id="7976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79513" y="2684463"/>
            <a:ext cx="6783387" cy="2801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9770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Overview of Oracle Net Service Architecture (continued)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Oracle 10g Database Administrator: Implementation and Administration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12CE295-1666-466C-946E-636106890724}" type="slidenum">
              <a:rPr lang="en-US"/>
              <a:pPr/>
              <a:t>16</a:t>
            </a:fld>
            <a:endParaRPr lang="en-US"/>
          </a:p>
        </p:txBody>
      </p:sp>
      <p:sp>
        <p:nvSpPr>
          <p:cNvPr id="799746" name="Rectangle 1026"/>
          <p:cNvSpPr>
            <a:spLocks noGrp="1" noChangeArrowheads="1"/>
          </p:cNvSpPr>
          <p:nvPr>
            <p:ph type="title"/>
          </p:nvPr>
        </p:nvSpPr>
        <p:spPr>
          <a:xfrm>
            <a:off x="533400" y="381000"/>
            <a:ext cx="8077200" cy="1295400"/>
          </a:xfrm>
        </p:spPr>
        <p:txBody>
          <a:bodyPr/>
          <a:lstStyle/>
          <a:p>
            <a:r>
              <a:rPr lang="en-US"/>
              <a:t>Overview of Oracle Net Service Architecture (continued)</a:t>
            </a:r>
          </a:p>
        </p:txBody>
      </p:sp>
      <p:sp>
        <p:nvSpPr>
          <p:cNvPr id="799747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457200" y="1905000"/>
            <a:ext cx="8229600" cy="43434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/>
              <a:t>Path of communication</a:t>
            </a:r>
          </a:p>
          <a:p>
            <a:pPr lvl="1">
              <a:lnSpc>
                <a:spcPct val="90000"/>
              </a:lnSpc>
            </a:pPr>
            <a:r>
              <a:rPr lang="en-US"/>
              <a:t>Client with Oracle Net</a:t>
            </a:r>
          </a:p>
          <a:p>
            <a:pPr lvl="1">
              <a:lnSpc>
                <a:spcPct val="90000"/>
              </a:lnSpc>
            </a:pPr>
            <a:r>
              <a:rPr lang="en-US"/>
              <a:t>Client with JDBC driver</a:t>
            </a:r>
          </a:p>
          <a:p>
            <a:pPr lvl="1">
              <a:lnSpc>
                <a:spcPct val="90000"/>
              </a:lnSpc>
            </a:pPr>
            <a:r>
              <a:rPr lang="en-US"/>
              <a:t>Terminal with direct connection</a:t>
            </a:r>
          </a:p>
          <a:p>
            <a:pPr>
              <a:lnSpc>
                <a:spcPct val="90000"/>
              </a:lnSpc>
            </a:pPr>
            <a:r>
              <a:rPr lang="en-US"/>
              <a:t>Network naming methods</a:t>
            </a:r>
          </a:p>
          <a:p>
            <a:pPr lvl="1">
              <a:lnSpc>
                <a:spcPct val="90000"/>
              </a:lnSpc>
            </a:pPr>
            <a:r>
              <a:rPr lang="en-US"/>
              <a:t>Local naming</a:t>
            </a:r>
          </a:p>
          <a:p>
            <a:pPr lvl="1">
              <a:lnSpc>
                <a:spcPct val="90000"/>
              </a:lnSpc>
            </a:pPr>
            <a:r>
              <a:rPr lang="en-US"/>
              <a:t>Directory naming</a:t>
            </a:r>
          </a:p>
          <a:p>
            <a:pPr lvl="1">
              <a:lnSpc>
                <a:spcPct val="90000"/>
              </a:lnSpc>
            </a:pPr>
            <a:r>
              <a:rPr lang="en-US"/>
              <a:t>Host naming</a:t>
            </a:r>
          </a:p>
          <a:p>
            <a:pPr lvl="1">
              <a:lnSpc>
                <a:spcPct val="90000"/>
              </a:lnSpc>
            </a:pPr>
            <a:r>
              <a:rPr lang="en-US"/>
              <a:t>External naming</a:t>
            </a:r>
          </a:p>
          <a:p>
            <a:pPr lvl="1">
              <a:lnSpc>
                <a:spcPct val="90000"/>
              </a:lnSpc>
            </a:pPr>
            <a:r>
              <a:rPr lang="en-US"/>
              <a:t>Easy connect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Oracle 10g Database Administrator: Implementation and Administration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67CF86A-9BC3-4831-A860-5327994A61C3}" type="slidenum">
              <a:rPr lang="en-US"/>
              <a:pPr/>
              <a:t>17</a:t>
            </a:fld>
            <a:endParaRPr lang="en-US"/>
          </a:p>
        </p:txBody>
      </p:sp>
      <p:pic>
        <p:nvPicPr>
          <p:cNvPr id="701447" name="Picture 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28700" y="998538"/>
            <a:ext cx="6819900" cy="5254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01448" name="Rectangle 8"/>
          <p:cNvSpPr>
            <a:spLocks noGrp="1" noChangeArrowheads="1"/>
          </p:cNvSpPr>
          <p:nvPr>
            <p:ph type="title"/>
          </p:nvPr>
        </p:nvSpPr>
        <p:spPr>
          <a:xfrm>
            <a:off x="533400" y="0"/>
            <a:ext cx="8077200" cy="990600"/>
          </a:xfrm>
          <a:noFill/>
          <a:ln/>
        </p:spPr>
        <p:txBody>
          <a:bodyPr/>
          <a:lstStyle/>
          <a:p>
            <a:r>
              <a:rPr lang="en-US"/>
              <a:t>Overview of Oracle Net Service Architecture (continued)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Oracle 10g Database Administrator: Implementation and Administration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62AC87-87CD-4196-9A72-C66211B4171A}" type="slidenum">
              <a:rPr lang="en-US"/>
              <a:pPr/>
              <a:t>18</a:t>
            </a:fld>
            <a:endParaRPr lang="en-US"/>
          </a:p>
        </p:txBody>
      </p:sp>
      <p:sp>
        <p:nvSpPr>
          <p:cNvPr id="703490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381000"/>
            <a:ext cx="8077200" cy="1295400"/>
          </a:xfrm>
        </p:spPr>
        <p:txBody>
          <a:bodyPr/>
          <a:lstStyle/>
          <a:p>
            <a:r>
              <a:rPr lang="en-US"/>
              <a:t>Step-By-Step Configuration of Oracle Net Services Using Net Manager</a:t>
            </a:r>
          </a:p>
        </p:txBody>
      </p:sp>
      <p:sp>
        <p:nvSpPr>
          <p:cNvPr id="7034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905000"/>
            <a:ext cx="8229600" cy="4343400"/>
          </a:xfrm>
        </p:spPr>
        <p:txBody>
          <a:bodyPr/>
          <a:lstStyle/>
          <a:p>
            <a:r>
              <a:rPr lang="en-US"/>
              <a:t>Steps:</a:t>
            </a:r>
          </a:p>
          <a:p>
            <a:pPr lvl="1"/>
            <a:r>
              <a:rPr lang="en-US"/>
              <a:t>Start Net Manager in Windows</a:t>
            </a:r>
          </a:p>
          <a:p>
            <a:pPr lvl="1"/>
            <a:r>
              <a:rPr lang="en-US"/>
              <a:t>Expand the Local node</a:t>
            </a:r>
          </a:p>
          <a:p>
            <a:pPr lvl="1"/>
            <a:r>
              <a:rPr lang="en-US"/>
              <a:t>Expand the Service Naming node</a:t>
            </a:r>
          </a:p>
          <a:p>
            <a:pPr lvl="1"/>
            <a:r>
              <a:rPr lang="en-US"/>
              <a:t>Highlight Service Naming, and click the big green plus sign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Oracle 10g Database Administrator: Implementation and Administration 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3C2175-9056-4B37-86CD-1269E29A8911}" type="slidenum">
              <a:rPr lang="en-US"/>
              <a:pPr/>
              <a:t>19</a:t>
            </a:fld>
            <a:endParaRPr lang="en-US"/>
          </a:p>
        </p:txBody>
      </p:sp>
      <p:pic>
        <p:nvPicPr>
          <p:cNvPr id="65741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41488" y="2133600"/>
            <a:ext cx="5659437" cy="408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57413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Step-By-Step Configuration of Oracle Net Services Using Net Manager (continued)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Oracle 10g Database Administrator: Implementation and Administration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86E305B-06C5-4153-83D4-3D99FF52797E}" type="slidenum">
              <a:rPr lang="en-US"/>
              <a:pPr/>
              <a:t>2</a:t>
            </a:fld>
            <a:endParaRPr lang="en-US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Objectives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76400"/>
            <a:ext cx="8305800" cy="4572000"/>
          </a:xfrm>
        </p:spPr>
        <p:txBody>
          <a:bodyPr/>
          <a:lstStyle/>
          <a:p>
            <a:r>
              <a:rPr lang="en-US"/>
              <a:t>Identify the main DBA tools in the Oracle10</a:t>
            </a:r>
            <a:r>
              <a:rPr lang="en-US" i="1"/>
              <a:t>g</a:t>
            </a:r>
            <a:r>
              <a:rPr lang="en-US"/>
              <a:t> software suite</a:t>
            </a:r>
          </a:p>
          <a:p>
            <a:r>
              <a:rPr lang="en-US"/>
              <a:t>Configure Oracle Net Services to connect to the database</a:t>
            </a:r>
          </a:p>
          <a:p>
            <a:r>
              <a:rPr lang="en-US"/>
              <a:t>Examine Oracle database instance architecture</a:t>
            </a:r>
          </a:p>
          <a:p>
            <a:r>
              <a:rPr lang="en-US"/>
              <a:t>Examine Oracle database memory architecture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Oracle 10g Database Administrator: Implementation and Administration 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07AEF14-BDD7-4ABD-B68D-B1DD34E76FD1}" type="slidenum">
              <a:rPr lang="en-US"/>
              <a:pPr/>
              <a:t>20</a:t>
            </a:fld>
            <a:endParaRPr lang="en-US"/>
          </a:p>
        </p:txBody>
      </p:sp>
      <p:pic>
        <p:nvPicPr>
          <p:cNvPr id="80281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63713" y="2259013"/>
            <a:ext cx="5614987" cy="3836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02819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Step-By-Step Configuration of Oracle Net Services Using Net Manager (continued)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Oracle 10g Database Administrator: Implementation and Administration 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3110DFA-60B1-49AB-A8D1-D656DA21C276}" type="slidenum">
              <a:rPr lang="en-US"/>
              <a:pPr/>
              <a:t>21</a:t>
            </a:fld>
            <a:endParaRPr lang="en-US"/>
          </a:p>
        </p:txBody>
      </p:sp>
      <p:pic>
        <p:nvPicPr>
          <p:cNvPr id="80384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41488" y="2228850"/>
            <a:ext cx="5659437" cy="3790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0384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Step-By-Step Configuration of Oracle Net Services Using Net Manager (continued)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Oracle 10g Database Administrator: Implementation and Administration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5CFBDAB-B73F-4E7E-BC46-8C99299097AF}" type="slidenum">
              <a:rPr lang="en-US"/>
              <a:pPr/>
              <a:t>22</a:t>
            </a:fld>
            <a:endParaRPr lang="en-US"/>
          </a:p>
        </p:txBody>
      </p:sp>
      <p:sp>
        <p:nvSpPr>
          <p:cNvPr id="805890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381000"/>
            <a:ext cx="8077200" cy="1295400"/>
          </a:xfrm>
        </p:spPr>
        <p:txBody>
          <a:bodyPr/>
          <a:lstStyle/>
          <a:p>
            <a:r>
              <a:rPr lang="en-US"/>
              <a:t>Step-By-Step Configuration of Oracle Net Services Using Net Manager (continued)</a:t>
            </a:r>
          </a:p>
        </p:txBody>
      </p:sp>
      <p:sp>
        <p:nvSpPr>
          <p:cNvPr id="8058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2133600"/>
            <a:ext cx="8229600" cy="4114800"/>
          </a:xfrm>
        </p:spPr>
        <p:txBody>
          <a:bodyPr/>
          <a:lstStyle/>
          <a:p>
            <a:r>
              <a:rPr lang="en-US"/>
              <a:t>Steps (continued):</a:t>
            </a:r>
          </a:p>
          <a:p>
            <a:pPr lvl="1"/>
            <a:r>
              <a:rPr lang="en-US"/>
              <a:t>For the connection, select TCP/IP (Internet Protocol) as the protocol</a:t>
            </a:r>
          </a:p>
          <a:p>
            <a:pPr lvl="1"/>
            <a:r>
              <a:rPr lang="en-US"/>
              <a:t>Type the computer name on which the database resides in the Host Name box</a:t>
            </a:r>
          </a:p>
          <a:p>
            <a:pPr lvl="1"/>
            <a:r>
              <a:rPr lang="en-US"/>
              <a:t>Accept the default selection of Oracle8</a:t>
            </a:r>
            <a:r>
              <a:rPr lang="en-US" i="1"/>
              <a:t>i </a:t>
            </a:r>
            <a:r>
              <a:rPr lang="en-US"/>
              <a:t>or later</a:t>
            </a:r>
          </a:p>
          <a:p>
            <a:pPr lvl="1"/>
            <a:endParaRPr lang="en-US"/>
          </a:p>
          <a:p>
            <a:pPr lvl="1"/>
            <a:endParaRPr 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Oracle 10g Database Administrator: Implementation and Administration 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24B9D8-97FF-49F5-8174-8D04ED8DE9EE}" type="slidenum">
              <a:rPr lang="en-US"/>
              <a:pPr/>
              <a:t>23</a:t>
            </a:fld>
            <a:endParaRPr lang="en-US"/>
          </a:p>
        </p:txBody>
      </p:sp>
      <p:pic>
        <p:nvPicPr>
          <p:cNvPr id="80793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49388" y="2009775"/>
            <a:ext cx="6243637" cy="4162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0794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Step-By-Step Configuration of Oracle Net Services Using Net Manager (continued)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Oracle 10g Database Administrator: Implementation and Administration 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A7BA4EC-F271-403D-A90A-F65B70C0F576}" type="slidenum">
              <a:rPr lang="en-US"/>
              <a:pPr/>
              <a:t>24</a:t>
            </a:fld>
            <a:endParaRPr lang="en-US"/>
          </a:p>
        </p:txBody>
      </p:sp>
      <p:pic>
        <p:nvPicPr>
          <p:cNvPr id="80998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41488" y="2239963"/>
            <a:ext cx="5659437" cy="3779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0998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Step-By-Step Configuration of Oracle Net Services Using Net Manager (continued)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Oracle 10g Database Administrator: Implementation and Administration 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0373091-815D-427E-B3AA-E7D6399178A9}" type="slidenum">
              <a:rPr lang="en-US"/>
              <a:pPr/>
              <a:t>25</a:t>
            </a:fld>
            <a:endParaRPr lang="en-US"/>
          </a:p>
        </p:txBody>
      </p:sp>
      <p:pic>
        <p:nvPicPr>
          <p:cNvPr id="81203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49388" y="2057400"/>
            <a:ext cx="6243637" cy="4173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12036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Step-By-Step Configuration of Oracle Net Services Using Net Manager (continued)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Oracle 10g Database Administrator: Implementation and Administration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6A2C386-70E2-4903-822C-9B42692452E2}" type="slidenum">
              <a:rPr lang="en-US"/>
              <a:pPr/>
              <a:t>26</a:t>
            </a:fld>
            <a:endParaRPr lang="en-US"/>
          </a:p>
        </p:txBody>
      </p:sp>
      <p:sp>
        <p:nvSpPr>
          <p:cNvPr id="814082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381000"/>
            <a:ext cx="8077200" cy="1295400"/>
          </a:xfrm>
        </p:spPr>
        <p:txBody>
          <a:bodyPr/>
          <a:lstStyle/>
          <a:p>
            <a:r>
              <a:rPr lang="en-US"/>
              <a:t>Step-By-Step Configuration of Oracle Net Services Using Net Manager (continued)</a:t>
            </a:r>
          </a:p>
        </p:txBody>
      </p:sp>
      <p:sp>
        <p:nvSpPr>
          <p:cNvPr id="8140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905000"/>
            <a:ext cx="8229600" cy="43434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/>
              <a:t>Steps (continued):</a:t>
            </a:r>
          </a:p>
          <a:p>
            <a:pPr lvl="1">
              <a:lnSpc>
                <a:spcPct val="90000"/>
              </a:lnSpc>
            </a:pPr>
            <a:r>
              <a:rPr lang="en-US"/>
              <a:t>Click Test</a:t>
            </a:r>
          </a:p>
          <a:p>
            <a:pPr lvl="1">
              <a:lnSpc>
                <a:spcPct val="90000"/>
              </a:lnSpc>
            </a:pPr>
            <a:r>
              <a:rPr lang="en-US"/>
              <a:t>Click Close to close the test window</a:t>
            </a:r>
          </a:p>
          <a:p>
            <a:pPr lvl="1">
              <a:lnSpc>
                <a:spcPct val="90000"/>
              </a:lnSpc>
            </a:pPr>
            <a:r>
              <a:rPr lang="en-US"/>
              <a:t>Click Finish to complete the definition</a:t>
            </a:r>
          </a:p>
          <a:p>
            <a:pPr lvl="1">
              <a:lnSpc>
                <a:spcPct val="90000"/>
              </a:lnSpc>
            </a:pPr>
            <a:r>
              <a:rPr lang="en-US"/>
              <a:t>Save the configuration </a:t>
            </a:r>
          </a:p>
          <a:p>
            <a:pPr lvl="2">
              <a:lnSpc>
                <a:spcPct val="90000"/>
              </a:lnSpc>
            </a:pPr>
            <a:r>
              <a:rPr lang="en-US"/>
              <a:t>By selecting File/Save Network Configuration from the menu</a:t>
            </a:r>
          </a:p>
          <a:p>
            <a:pPr lvl="1">
              <a:lnSpc>
                <a:spcPct val="90000"/>
              </a:lnSpc>
            </a:pPr>
            <a:r>
              <a:rPr lang="en-US"/>
              <a:t>Close Net Manager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Oracle 10g Database Administrator: Implementation and Administration 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59F4901-5769-4AE8-B487-E3BA28BE516E}" type="slidenum">
              <a:rPr lang="en-US"/>
              <a:pPr/>
              <a:t>27</a:t>
            </a:fld>
            <a:endParaRPr lang="en-US"/>
          </a:p>
        </p:txBody>
      </p:sp>
      <p:pic>
        <p:nvPicPr>
          <p:cNvPr id="81613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49425" y="1828800"/>
            <a:ext cx="5641975" cy="4591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1613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Step-By-Step Configuration of Oracle Net Services Using Net Manager (continued)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Oracle 10g Database Administrator: Implementation and Administration 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591D0D-EA03-46C5-89BD-5310451858D4}" type="slidenum">
              <a:rPr lang="en-US"/>
              <a:pPr/>
              <a:t>28</a:t>
            </a:fld>
            <a:endParaRPr lang="en-US"/>
          </a:p>
        </p:txBody>
      </p:sp>
      <p:pic>
        <p:nvPicPr>
          <p:cNvPr id="81817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41488" y="1911350"/>
            <a:ext cx="5659437" cy="4489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1818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Step-By-Step Configuration of Oracle Net Services Using Net Manager (continued)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Oracle 10g Database Administrator: Implementation and Administration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0D64C7-A99F-45B8-9154-51AD90D942C9}" type="slidenum">
              <a:rPr lang="en-US"/>
              <a:pPr/>
              <a:t>29</a:t>
            </a:fld>
            <a:endParaRPr lang="en-US"/>
          </a:p>
        </p:txBody>
      </p:sp>
      <p:sp>
        <p:nvSpPr>
          <p:cNvPr id="822274" name="Rectangle 1026"/>
          <p:cNvSpPr>
            <a:spLocks noGrp="1" noChangeArrowheads="1"/>
          </p:cNvSpPr>
          <p:nvPr>
            <p:ph type="title"/>
          </p:nvPr>
        </p:nvSpPr>
        <p:spPr>
          <a:xfrm>
            <a:off x="533400" y="381000"/>
            <a:ext cx="8077200" cy="1295400"/>
          </a:xfrm>
        </p:spPr>
        <p:txBody>
          <a:bodyPr/>
          <a:lstStyle/>
          <a:p>
            <a:r>
              <a:rPr lang="en-US"/>
              <a:t>Step-By-Step Configuration of Oracle Net Services Using Net Manager (continued)</a:t>
            </a:r>
          </a:p>
        </p:txBody>
      </p:sp>
      <p:sp>
        <p:nvSpPr>
          <p:cNvPr id="822275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457200" y="2209800"/>
            <a:ext cx="8229600" cy="40386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/>
              <a:t>ORACLE_HOME and ORACLE_BASE variables</a:t>
            </a:r>
          </a:p>
          <a:p>
            <a:pPr lvl="1"/>
            <a:r>
              <a:rPr lang="en-US"/>
              <a:t>Represent registry entries in Windows</a:t>
            </a:r>
          </a:p>
          <a:p>
            <a:pPr lvl="2"/>
            <a:r>
              <a:rPr lang="en-US"/>
              <a:t>And $&lt;named&gt; variables in Unix or Linux</a:t>
            </a:r>
          </a:p>
          <a:p>
            <a:pPr lvl="1"/>
            <a:r>
              <a:rPr lang="en-US"/>
              <a:t>ORACLE_HOME variable</a:t>
            </a:r>
          </a:p>
          <a:p>
            <a:pPr lvl="2"/>
            <a:r>
              <a:rPr lang="en-US"/>
              <a:t>Refers to the directory where Oracle installs its executable files</a:t>
            </a:r>
          </a:p>
          <a:p>
            <a:pPr lvl="1"/>
            <a:r>
              <a:rPr lang="en-US"/>
              <a:t>ORACLE_BASE variable</a:t>
            </a:r>
          </a:p>
          <a:p>
            <a:pPr lvl="2"/>
            <a:r>
              <a:rPr lang="en-US"/>
              <a:t>The directory upward from the ORACLE_HOME variable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Oracle 10g Database Administrator: Implementation and Administration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320CC4B-419D-4151-8239-3321F65BC6D3}" type="slidenum">
              <a:rPr lang="en-US"/>
              <a:pPr/>
              <a:t>3</a:t>
            </a:fld>
            <a:endParaRPr lang="en-US"/>
          </a:p>
        </p:txBody>
      </p:sp>
      <p:sp>
        <p:nvSpPr>
          <p:cNvPr id="781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Objectives (continued)</a:t>
            </a:r>
          </a:p>
        </p:txBody>
      </p:sp>
      <p:sp>
        <p:nvSpPr>
          <p:cNvPr id="7813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76400"/>
            <a:ext cx="8305800" cy="4572000"/>
          </a:xfrm>
        </p:spPr>
        <p:txBody>
          <a:bodyPr/>
          <a:lstStyle/>
          <a:p>
            <a:r>
              <a:rPr lang="en-US"/>
              <a:t>Examine Oracle database process architecture</a:t>
            </a:r>
          </a:p>
          <a:p>
            <a:r>
              <a:rPr lang="en-US"/>
              <a:t>Examine Oracle database connection management architecture</a:t>
            </a:r>
          </a:p>
          <a:p>
            <a:r>
              <a:rPr lang="en-US"/>
              <a:t>Start using the Enterprise Manager</a:t>
            </a:r>
          </a:p>
          <a:p>
            <a:r>
              <a:rPr lang="en-US"/>
              <a:t>Go through a brief introduction to the Database Control  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Oracle 10g Database Administrator: Implementation and Administration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91EF08D-774F-4F32-9BA0-DC6496DA04D1}" type="slidenum">
              <a:rPr lang="en-US"/>
              <a:pPr/>
              <a:t>30</a:t>
            </a:fld>
            <a:endParaRPr lang="en-US"/>
          </a:p>
        </p:txBody>
      </p:sp>
      <p:sp>
        <p:nvSpPr>
          <p:cNvPr id="65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381000"/>
            <a:ext cx="8077200" cy="1295400"/>
          </a:xfrm>
        </p:spPr>
        <p:txBody>
          <a:bodyPr/>
          <a:lstStyle/>
          <a:p>
            <a:r>
              <a:rPr lang="en-US"/>
              <a:t>TNS Configuration Files</a:t>
            </a:r>
          </a:p>
        </p:txBody>
      </p:sp>
      <p:sp>
        <p:nvSpPr>
          <p:cNvPr id="6584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905000"/>
            <a:ext cx="8229600" cy="4343400"/>
          </a:xfrm>
        </p:spPr>
        <p:txBody>
          <a:bodyPr/>
          <a:lstStyle/>
          <a:p>
            <a:r>
              <a:rPr lang="en-US"/>
              <a:t>The listener.ora file</a:t>
            </a:r>
          </a:p>
          <a:p>
            <a:pPr lvl="1"/>
            <a:r>
              <a:rPr lang="en-US"/>
              <a:t>Stored on the database server</a:t>
            </a:r>
          </a:p>
          <a:p>
            <a:pPr lvl="1"/>
            <a:r>
              <a:rPr lang="en-US"/>
              <a:t>Provides configuration for how the listener process listens over the network, for connection requests</a:t>
            </a:r>
          </a:p>
          <a:p>
            <a:pPr lvl="1"/>
            <a:r>
              <a:rPr lang="en-US"/>
              <a:t>Stored in $ORACLE_HOME/network/admin</a:t>
            </a:r>
          </a:p>
          <a:p>
            <a:r>
              <a:rPr lang="en-US"/>
              <a:t>The tnsnames.ora file</a:t>
            </a:r>
          </a:p>
          <a:p>
            <a:pPr lvl="1"/>
            <a:r>
              <a:rPr lang="en-US"/>
              <a:t>Placed onto the client machine</a:t>
            </a:r>
          </a:p>
          <a:p>
            <a:pPr lvl="1"/>
            <a:r>
              <a:rPr lang="en-US"/>
              <a:t>Allows communication between client machine and listener on the database sever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Oracle 10g Database Administrator: Implementation and Administration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FC494C3-AD6A-41E1-8AD5-083EA6A32499}" type="slidenum">
              <a:rPr lang="en-US"/>
              <a:pPr/>
              <a:t>31</a:t>
            </a:fld>
            <a:endParaRPr lang="en-US"/>
          </a:p>
        </p:txBody>
      </p:sp>
      <p:sp>
        <p:nvSpPr>
          <p:cNvPr id="824322" name="Rectangle 1026"/>
          <p:cNvSpPr>
            <a:spLocks noGrp="1" noChangeArrowheads="1"/>
          </p:cNvSpPr>
          <p:nvPr>
            <p:ph type="title"/>
          </p:nvPr>
        </p:nvSpPr>
        <p:spPr>
          <a:xfrm>
            <a:off x="533400" y="381000"/>
            <a:ext cx="8077200" cy="1295400"/>
          </a:xfrm>
        </p:spPr>
        <p:txBody>
          <a:bodyPr/>
          <a:lstStyle/>
          <a:p>
            <a:r>
              <a:rPr lang="en-US"/>
              <a:t>Working with the Listener</a:t>
            </a:r>
          </a:p>
        </p:txBody>
      </p:sp>
      <p:sp>
        <p:nvSpPr>
          <p:cNvPr id="824323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457200" y="1905000"/>
            <a:ext cx="8229600" cy="43434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/>
              <a:t>Listener listens for requests made by user connections</a:t>
            </a:r>
          </a:p>
          <a:p>
            <a:pPr>
              <a:lnSpc>
                <a:spcPct val="90000"/>
              </a:lnSpc>
            </a:pPr>
            <a:r>
              <a:rPr lang="en-US"/>
              <a:t>Process then allocates a server process</a:t>
            </a:r>
          </a:p>
          <a:p>
            <a:pPr>
              <a:lnSpc>
                <a:spcPct val="90000"/>
              </a:lnSpc>
            </a:pPr>
            <a:r>
              <a:rPr lang="en-US"/>
              <a:t>Start or stop the listener</a:t>
            </a:r>
          </a:p>
          <a:p>
            <a:pPr lvl="1">
              <a:lnSpc>
                <a:spcPct val="90000"/>
              </a:lnSpc>
            </a:pPr>
            <a:r>
              <a:rPr lang="en-US"/>
              <a:t>Windows</a:t>
            </a:r>
          </a:p>
          <a:p>
            <a:pPr lvl="2">
              <a:lnSpc>
                <a:spcPct val="90000"/>
              </a:lnSpc>
            </a:pPr>
            <a:r>
              <a:rPr lang="en-US"/>
              <a:t>Go to the Services window</a:t>
            </a:r>
          </a:p>
          <a:p>
            <a:pPr lvl="2">
              <a:lnSpc>
                <a:spcPct val="90000"/>
              </a:lnSpc>
            </a:pPr>
            <a:r>
              <a:rPr lang="en-US"/>
              <a:t>Use the listener control utility (lsnrctl)</a:t>
            </a:r>
          </a:p>
          <a:p>
            <a:pPr>
              <a:lnSpc>
                <a:spcPct val="90000"/>
              </a:lnSpc>
            </a:pPr>
            <a:r>
              <a:rPr lang="en-US"/>
              <a:t>Listener features include:</a:t>
            </a:r>
          </a:p>
          <a:p>
            <a:pPr lvl="1">
              <a:lnSpc>
                <a:spcPct val="90000"/>
              </a:lnSpc>
            </a:pPr>
            <a:r>
              <a:rPr lang="en-US"/>
              <a:t>Change queue size</a:t>
            </a:r>
          </a:p>
          <a:p>
            <a:pPr lvl="1">
              <a:lnSpc>
                <a:spcPct val="90000"/>
              </a:lnSpc>
            </a:pPr>
            <a:r>
              <a:rPr lang="en-US"/>
              <a:t>Set listener logging and tracing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Oracle 10g Database Administrator: Implementation and Administration 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80FFE00-D90F-4AA5-A48E-577791D5BF14}" type="slidenum">
              <a:rPr lang="en-US"/>
              <a:pPr/>
              <a:t>32</a:t>
            </a:fld>
            <a:endParaRPr lang="en-US"/>
          </a:p>
        </p:txBody>
      </p:sp>
      <p:pic>
        <p:nvPicPr>
          <p:cNvPr id="520200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4213" y="2438400"/>
            <a:ext cx="7773987" cy="320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20201" name="Rectangle 9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Working with the Listener (continued)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Oracle 10g Database Administrator: Implementation and Administration </a:t>
            </a:r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43652E4-2E7D-494D-B4DC-BC06EB3E93D9}" type="slidenum">
              <a:rPr lang="en-US"/>
              <a:pPr/>
              <a:t>33</a:t>
            </a:fld>
            <a:endParaRPr lang="en-US"/>
          </a:p>
        </p:txBody>
      </p:sp>
      <p:sp>
        <p:nvSpPr>
          <p:cNvPr id="826370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381000"/>
            <a:ext cx="8077200" cy="1295400"/>
          </a:xfrm>
        </p:spPr>
        <p:txBody>
          <a:bodyPr/>
          <a:lstStyle/>
          <a:p>
            <a:r>
              <a:rPr lang="en-US"/>
              <a:t>Working with the Listener (continued)</a:t>
            </a:r>
          </a:p>
        </p:txBody>
      </p:sp>
      <p:sp>
        <p:nvSpPr>
          <p:cNvPr id="8263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905000"/>
            <a:ext cx="8229600" cy="43434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/>
              <a:t>Creating multiple listeners</a:t>
            </a:r>
          </a:p>
        </p:txBody>
      </p:sp>
      <p:pic>
        <p:nvPicPr>
          <p:cNvPr id="826372" name="Picture 4"/>
          <p:cNvPicPr>
            <a:picLocks noChangeAspect="1" noChangeArrowheads="1"/>
          </p:cNvPicPr>
          <p:nvPr/>
        </p:nvPicPr>
        <p:blipFill>
          <a:blip r:embed="rId3" cstate="print">
            <a:lum bright="-6000"/>
          </a:blip>
          <a:srcRect/>
          <a:stretch>
            <a:fillRect/>
          </a:stretch>
        </p:blipFill>
        <p:spPr bwMode="auto">
          <a:xfrm>
            <a:off x="954088" y="2514600"/>
            <a:ext cx="7234237" cy="2373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Oracle 10g Database Administrator: Implementation and Administration </a:t>
            </a:r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91AE44B-8EA8-4DF3-BA26-F99B9E9596EA}" type="slidenum">
              <a:rPr lang="en-US"/>
              <a:pPr/>
              <a:t>34</a:t>
            </a:fld>
            <a:endParaRPr lang="en-US"/>
          </a:p>
        </p:txBody>
      </p:sp>
      <p:sp>
        <p:nvSpPr>
          <p:cNvPr id="828418" name="Rectangle 1026"/>
          <p:cNvSpPr>
            <a:spLocks noGrp="1" noChangeArrowheads="1"/>
          </p:cNvSpPr>
          <p:nvPr>
            <p:ph type="title"/>
          </p:nvPr>
        </p:nvSpPr>
        <p:spPr>
          <a:xfrm>
            <a:off x="533400" y="381000"/>
            <a:ext cx="8077200" cy="1295400"/>
          </a:xfrm>
        </p:spPr>
        <p:txBody>
          <a:bodyPr/>
          <a:lstStyle/>
          <a:p>
            <a:r>
              <a:rPr lang="en-US"/>
              <a:t>Working with the Listener (continued)</a:t>
            </a:r>
          </a:p>
        </p:txBody>
      </p:sp>
      <p:sp>
        <p:nvSpPr>
          <p:cNvPr id="828419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457200" y="1905000"/>
            <a:ext cx="8229600" cy="43434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/>
              <a:t>Loading balance between multiple listeners</a:t>
            </a:r>
          </a:p>
          <a:p>
            <a:pPr lvl="1">
              <a:lnSpc>
                <a:spcPct val="90000"/>
              </a:lnSpc>
            </a:pPr>
            <a:endParaRPr lang="en-US"/>
          </a:p>
          <a:p>
            <a:pPr lvl="1">
              <a:lnSpc>
                <a:spcPct val="90000"/>
              </a:lnSpc>
            </a:pPr>
            <a:endParaRPr lang="en-US"/>
          </a:p>
          <a:p>
            <a:pPr lvl="1">
              <a:lnSpc>
                <a:spcPct val="90000"/>
              </a:lnSpc>
            </a:pPr>
            <a:endParaRPr lang="en-US"/>
          </a:p>
          <a:p>
            <a:pPr lvl="1">
              <a:lnSpc>
                <a:spcPct val="90000"/>
              </a:lnSpc>
            </a:pPr>
            <a:endParaRPr lang="en-US"/>
          </a:p>
          <a:p>
            <a:pPr lvl="1">
              <a:lnSpc>
                <a:spcPct val="90000"/>
              </a:lnSpc>
            </a:pPr>
            <a:endParaRPr lang="en-US"/>
          </a:p>
          <a:p>
            <a:pPr>
              <a:lnSpc>
                <a:spcPct val="90000"/>
              </a:lnSpc>
            </a:pPr>
            <a:r>
              <a:rPr lang="en-US"/>
              <a:t>You cannot use Net Manager to start and stop the listener</a:t>
            </a:r>
          </a:p>
          <a:p>
            <a:pPr lvl="1">
              <a:lnSpc>
                <a:spcPct val="90000"/>
              </a:lnSpc>
            </a:pPr>
            <a:endParaRPr lang="en-US"/>
          </a:p>
        </p:txBody>
      </p:sp>
      <p:pic>
        <p:nvPicPr>
          <p:cNvPr id="828421" name="Picture 1029"/>
          <p:cNvPicPr>
            <a:picLocks noChangeAspect="1" noChangeArrowheads="1"/>
          </p:cNvPicPr>
          <p:nvPr/>
        </p:nvPicPr>
        <p:blipFill>
          <a:blip r:embed="rId3" cstate="print">
            <a:lum bright="-6000"/>
          </a:blip>
          <a:srcRect/>
          <a:stretch>
            <a:fillRect/>
          </a:stretch>
        </p:blipFill>
        <p:spPr bwMode="auto">
          <a:xfrm>
            <a:off x="1000125" y="2438400"/>
            <a:ext cx="7143750" cy="178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Oracle 10g Database Administrator: Implementation and Administration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2C38C5B-A692-4A7B-8468-4AA9906CCEC9}" type="slidenum">
              <a:rPr lang="en-US"/>
              <a:pPr/>
              <a:t>35</a:t>
            </a:fld>
            <a:endParaRPr lang="en-US"/>
          </a:p>
        </p:txBody>
      </p:sp>
      <p:sp>
        <p:nvSpPr>
          <p:cNvPr id="705538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381000"/>
            <a:ext cx="8077200" cy="1295400"/>
          </a:xfrm>
        </p:spPr>
        <p:txBody>
          <a:bodyPr/>
          <a:lstStyle/>
          <a:p>
            <a:r>
              <a:rPr lang="en-US"/>
              <a:t>Using the Net Configuration Assistant</a:t>
            </a:r>
          </a:p>
        </p:txBody>
      </p:sp>
      <p:pic>
        <p:nvPicPr>
          <p:cNvPr id="70554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19263" y="1828800"/>
            <a:ext cx="5703887" cy="4151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Oracle 10g Database Administrator: Implementation and Administration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2223CA3-7DE9-4030-A596-B045634A5969}" type="slidenum">
              <a:rPr lang="en-US"/>
              <a:pPr/>
              <a:t>36</a:t>
            </a:fld>
            <a:endParaRPr lang="en-US"/>
          </a:p>
        </p:txBody>
      </p:sp>
      <p:sp>
        <p:nvSpPr>
          <p:cNvPr id="707586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381000"/>
            <a:ext cx="8077200" cy="1295400"/>
          </a:xfrm>
        </p:spPr>
        <p:txBody>
          <a:bodyPr/>
          <a:lstStyle/>
          <a:p>
            <a:r>
              <a:rPr lang="en-US"/>
              <a:t>Using SQL*Plus, SQL*Plus Worksheet, and iSQL*Plus</a:t>
            </a:r>
          </a:p>
        </p:txBody>
      </p:sp>
      <p:sp>
        <p:nvSpPr>
          <p:cNvPr id="7075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905000"/>
            <a:ext cx="8229600" cy="4343400"/>
          </a:xfrm>
        </p:spPr>
        <p:txBody>
          <a:bodyPr/>
          <a:lstStyle/>
          <a:p>
            <a:pPr>
              <a:lnSpc>
                <a:spcPct val="92000"/>
              </a:lnSpc>
            </a:pPr>
            <a:r>
              <a:rPr lang="en-US"/>
              <a:t>Troubleshooting SQL *Plus</a:t>
            </a:r>
          </a:p>
          <a:p>
            <a:pPr lvl="1">
              <a:lnSpc>
                <a:spcPct val="92000"/>
              </a:lnSpc>
            </a:pPr>
            <a:r>
              <a:rPr lang="en-US"/>
              <a:t>Configuration of the listener on the server is incorrect</a:t>
            </a:r>
          </a:p>
          <a:p>
            <a:pPr lvl="1">
              <a:lnSpc>
                <a:spcPct val="92000"/>
              </a:lnSpc>
            </a:pPr>
            <a:r>
              <a:rPr lang="en-US"/>
              <a:t>Client configuration of the tnsnames.ora file is incorrect</a:t>
            </a:r>
          </a:p>
          <a:p>
            <a:pPr lvl="1">
              <a:lnSpc>
                <a:spcPct val="92000"/>
              </a:lnSpc>
            </a:pPr>
            <a:r>
              <a:rPr lang="en-US"/>
              <a:t>Validate configuration using tnsping</a:t>
            </a:r>
          </a:p>
          <a:p>
            <a:pPr>
              <a:lnSpc>
                <a:spcPct val="92000"/>
              </a:lnSpc>
            </a:pPr>
            <a:r>
              <a:rPr lang="en-US"/>
              <a:t>Execute SQL *Plus</a:t>
            </a:r>
          </a:p>
          <a:p>
            <a:pPr lvl="1">
              <a:lnSpc>
                <a:spcPct val="92000"/>
              </a:lnSpc>
            </a:pPr>
            <a:r>
              <a:rPr lang="en-US"/>
              <a:t>Select Start/All Programs/Oracle .../Application Development/SQL Plus from the menu</a:t>
            </a:r>
          </a:p>
          <a:p>
            <a:pPr>
              <a:lnSpc>
                <a:spcPct val="92000"/>
              </a:lnSpc>
            </a:pPr>
            <a:r>
              <a:rPr lang="en-US"/>
              <a:t>Execute SQL *Plus Worksheet</a:t>
            </a:r>
          </a:p>
          <a:p>
            <a:pPr lvl="1">
              <a:lnSpc>
                <a:spcPct val="92000"/>
              </a:lnSpc>
            </a:pPr>
            <a:r>
              <a:rPr lang="en-US"/>
              <a:t>Select Start/Programs/Oracle/Application Development/SQLPlus Worksheet from the menu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Oracle 10g Database Administrator: Implementation and Administration 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CAF8315-CC29-4141-90C8-B99DBA81001D}" type="slidenum">
              <a:rPr lang="en-US"/>
              <a:pPr/>
              <a:t>37</a:t>
            </a:fld>
            <a:endParaRPr lang="en-US"/>
          </a:p>
        </p:txBody>
      </p:sp>
      <p:pic>
        <p:nvPicPr>
          <p:cNvPr id="83046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9275" y="2101850"/>
            <a:ext cx="8043863" cy="3994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3046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Using SQL*Plus, SQL*Plus Worksheet, and iSQL*Plus (continued)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Oracle 10g Database Administrator: Implementation and Administration 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A23CB5D-23D1-4B86-85B9-69B56CEE2DC5}" type="slidenum">
              <a:rPr lang="en-US"/>
              <a:pPr/>
              <a:t>38</a:t>
            </a:fld>
            <a:endParaRPr lang="en-US"/>
          </a:p>
        </p:txBody>
      </p:sp>
      <p:pic>
        <p:nvPicPr>
          <p:cNvPr id="83251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65300" y="1828800"/>
            <a:ext cx="5613400" cy="4567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32516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Using SQL*Plus, SQL*Plus Worksheet, and iSQL*Plus (continued)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Oracle 10g Database Administrator: Implementation and Administration 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066FBEB-3D41-4962-9FAD-00707E8C49B5}" type="slidenum">
              <a:rPr lang="en-US"/>
              <a:pPr/>
              <a:t>39</a:t>
            </a:fld>
            <a:endParaRPr lang="en-US"/>
          </a:p>
        </p:txBody>
      </p:sp>
      <p:pic>
        <p:nvPicPr>
          <p:cNvPr id="83456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66913" y="2209800"/>
            <a:ext cx="5208587" cy="3589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3456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Using SQL*Plus, SQL*Plus Worksheet, and iSQL*Plus (continued)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Oracle 10g Database Administrator: Implementation and Administration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B7DF428-874E-4035-B622-5CCFBE391ABA}" type="slidenum">
              <a:rPr lang="en-US"/>
              <a:pPr/>
              <a:t>4</a:t>
            </a:fld>
            <a:endParaRPr lang="en-US"/>
          </a:p>
        </p:txBody>
      </p:sp>
      <p:sp>
        <p:nvSpPr>
          <p:cNvPr id="297986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381000"/>
            <a:ext cx="8077200" cy="1295400"/>
          </a:xfrm>
        </p:spPr>
        <p:txBody>
          <a:bodyPr/>
          <a:lstStyle/>
          <a:p>
            <a:r>
              <a:rPr lang="en-US"/>
              <a:t>Overview of DBA Tools</a:t>
            </a:r>
          </a:p>
        </p:txBody>
      </p:sp>
      <p:sp>
        <p:nvSpPr>
          <p:cNvPr id="2979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43434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/>
              <a:t>Many of these tools become integrated in:</a:t>
            </a:r>
          </a:p>
          <a:p>
            <a:pPr lvl="1">
              <a:lnSpc>
                <a:spcPct val="90000"/>
              </a:lnSpc>
            </a:pPr>
            <a:r>
              <a:rPr lang="en-US"/>
              <a:t>Central workspace</a:t>
            </a:r>
          </a:p>
          <a:p>
            <a:pPr lvl="1">
              <a:lnSpc>
                <a:spcPct val="90000"/>
              </a:lnSpc>
            </a:pPr>
            <a:r>
              <a:rPr lang="en-US"/>
              <a:t>Enterprise Manager console</a:t>
            </a:r>
          </a:p>
          <a:p>
            <a:pPr lvl="1">
              <a:lnSpc>
                <a:spcPct val="90000"/>
              </a:lnSpc>
            </a:pPr>
            <a:r>
              <a:rPr lang="en-US"/>
              <a:t>Database Control</a:t>
            </a:r>
          </a:p>
          <a:p>
            <a:pPr lvl="1">
              <a:lnSpc>
                <a:spcPct val="90000"/>
              </a:lnSpc>
            </a:pPr>
            <a:r>
              <a:rPr lang="en-US"/>
              <a:t>Grid Control</a:t>
            </a:r>
          </a:p>
          <a:p>
            <a:pPr>
              <a:lnSpc>
                <a:spcPct val="90000"/>
              </a:lnSpc>
            </a:pPr>
            <a:r>
              <a:rPr lang="en-US"/>
              <a:t>Tools give you a way to work on the database</a:t>
            </a:r>
          </a:p>
          <a:p>
            <a:pPr lvl="1">
              <a:lnSpc>
                <a:spcPct val="90000"/>
              </a:lnSpc>
            </a:pPr>
            <a:r>
              <a:rPr lang="en-US"/>
              <a:t>In a Windows-style environment</a:t>
            </a:r>
          </a:p>
          <a:p>
            <a:r>
              <a:rPr lang="en-US"/>
              <a:t>You must also understand how to work directly from the command line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Oracle 10g Database Administrator: Implementation and Administration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8980599-E8E2-4032-B390-8700AA3E5965}" type="slidenum">
              <a:rPr lang="en-US"/>
              <a:pPr/>
              <a:t>40</a:t>
            </a:fld>
            <a:endParaRPr lang="en-US"/>
          </a:p>
        </p:txBody>
      </p:sp>
      <p:sp>
        <p:nvSpPr>
          <p:cNvPr id="836610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381000"/>
            <a:ext cx="8077200" cy="1295400"/>
          </a:xfrm>
        </p:spPr>
        <p:txBody>
          <a:bodyPr/>
          <a:lstStyle/>
          <a:p>
            <a:r>
              <a:rPr lang="en-US"/>
              <a:t>Using SQL*Plus, SQL*Plus Worksheet, and iSQL*Plus (continued)</a:t>
            </a:r>
          </a:p>
        </p:txBody>
      </p:sp>
      <p:sp>
        <p:nvSpPr>
          <p:cNvPr id="8366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905000"/>
            <a:ext cx="8229600" cy="4343400"/>
          </a:xfrm>
        </p:spPr>
        <p:txBody>
          <a:bodyPr/>
          <a:lstStyle/>
          <a:p>
            <a:r>
              <a:rPr lang="en-US"/>
              <a:t>iSQL *Plus (Internet SQL *Plus)</a:t>
            </a:r>
          </a:p>
          <a:p>
            <a:pPr lvl="1"/>
            <a:r>
              <a:rPr lang="en-US"/>
              <a:t>Web-based version of SQL*Plus</a:t>
            </a:r>
          </a:p>
          <a:p>
            <a:pPr lvl="1"/>
            <a:r>
              <a:rPr lang="en-US"/>
              <a:t>Allows you to write queries and other SQL commands across a network</a:t>
            </a:r>
          </a:p>
          <a:p>
            <a:pPr lvl="2"/>
            <a:r>
              <a:rPr lang="en-US"/>
              <a:t>Returning results in a Web browser</a:t>
            </a:r>
          </a:p>
          <a:p>
            <a:pPr lvl="1"/>
            <a:r>
              <a:rPr lang="en-US"/>
              <a:t>Application server is an HTTP Web server</a:t>
            </a:r>
          </a:p>
          <a:p>
            <a:pPr lvl="1"/>
            <a:r>
              <a:rPr lang="en-US"/>
              <a:t>iSQL*Plus output looks like an HTML table</a:t>
            </a:r>
          </a:p>
          <a:p>
            <a:pPr lvl="1"/>
            <a:endParaRPr lang="en-US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Oracle 10g Database Administrator: Implementation and Administration 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199195-7828-4AB6-BC79-1A439D68210D}" type="slidenum">
              <a:rPr lang="en-US"/>
              <a:pPr/>
              <a:t>41</a:t>
            </a:fld>
            <a:endParaRPr lang="en-US"/>
          </a:p>
        </p:txBody>
      </p:sp>
      <p:pic>
        <p:nvPicPr>
          <p:cNvPr id="83865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41488" y="1743075"/>
            <a:ext cx="5659437" cy="4657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3866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Using SQL*Plus, SQL*Plus Worksheet, and iSQL*Plus (continued)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Oracle 10g Database Administrator: Implementation and Administration 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3AD5149-1D8B-4587-B638-AF7456A7CE6C}" type="slidenum">
              <a:rPr lang="en-US"/>
              <a:pPr/>
              <a:t>42</a:t>
            </a:fld>
            <a:endParaRPr lang="en-US"/>
          </a:p>
        </p:txBody>
      </p:sp>
      <p:pic>
        <p:nvPicPr>
          <p:cNvPr id="840707" name="Picture 102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01825" y="1616075"/>
            <a:ext cx="5337175" cy="470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40708" name="Rectangle 102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Using SQL*Plus, SQL*Plus Worksheet, and iSQL*Plus (continued)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Oracle 10g Database Administrator: Implementation and Administration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0E4F6CA-330E-492C-A6C5-313BD07879AA}" type="slidenum">
              <a:rPr lang="en-US"/>
              <a:pPr/>
              <a:t>43</a:t>
            </a:fld>
            <a:endParaRPr lang="en-US"/>
          </a:p>
        </p:txBody>
      </p:sp>
      <p:sp>
        <p:nvSpPr>
          <p:cNvPr id="709634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381000"/>
            <a:ext cx="8077200" cy="1295400"/>
          </a:xfrm>
        </p:spPr>
        <p:txBody>
          <a:bodyPr/>
          <a:lstStyle/>
          <a:p>
            <a:r>
              <a:rPr lang="en-US"/>
              <a:t>Oracle Instance Architecture</a:t>
            </a:r>
          </a:p>
        </p:txBody>
      </p:sp>
      <p:sp>
        <p:nvSpPr>
          <p:cNvPr id="7096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905000"/>
            <a:ext cx="8229600" cy="4343400"/>
          </a:xfrm>
        </p:spPr>
        <p:txBody>
          <a:bodyPr/>
          <a:lstStyle/>
          <a:p>
            <a:r>
              <a:rPr lang="en-US"/>
              <a:t>Database instance</a:t>
            </a:r>
          </a:p>
          <a:p>
            <a:pPr lvl="1"/>
            <a:r>
              <a:rPr lang="en-US"/>
              <a:t>Runs on a database server and uses data inside the database</a:t>
            </a:r>
          </a:p>
          <a:p>
            <a:r>
              <a:rPr lang="en-US"/>
              <a:t>Oracle instance</a:t>
            </a:r>
          </a:p>
          <a:p>
            <a:pPr lvl="1"/>
            <a:r>
              <a:rPr lang="en-US"/>
              <a:t>Part of an Oracle database executing in memory</a:t>
            </a:r>
          </a:p>
          <a:p>
            <a:pPr lvl="1"/>
            <a:r>
              <a:rPr lang="en-US"/>
              <a:t>Made up of processes and memory structures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Oracle 10g Database Administrator: Implementation and Administration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0790117-2052-42B3-9D81-24130D0397B8}" type="slidenum">
              <a:rPr lang="en-US"/>
              <a:pPr/>
              <a:t>44</a:t>
            </a:fld>
            <a:endParaRPr lang="en-US"/>
          </a:p>
        </p:txBody>
      </p:sp>
      <p:sp>
        <p:nvSpPr>
          <p:cNvPr id="842754" name="Rectangle 1026"/>
          <p:cNvSpPr>
            <a:spLocks noGrp="1" noChangeArrowheads="1"/>
          </p:cNvSpPr>
          <p:nvPr>
            <p:ph type="title"/>
          </p:nvPr>
        </p:nvSpPr>
        <p:spPr>
          <a:xfrm>
            <a:off x="533400" y="381000"/>
            <a:ext cx="8077200" cy="1295400"/>
          </a:xfrm>
        </p:spPr>
        <p:txBody>
          <a:bodyPr/>
          <a:lstStyle/>
          <a:p>
            <a:r>
              <a:rPr lang="en-US"/>
              <a:t>Shared and Dedicated Server Processes</a:t>
            </a:r>
          </a:p>
        </p:txBody>
      </p:sp>
      <p:sp>
        <p:nvSpPr>
          <p:cNvPr id="842755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457200" y="1905000"/>
            <a:ext cx="8229600" cy="4343400"/>
          </a:xfrm>
        </p:spPr>
        <p:txBody>
          <a:bodyPr/>
          <a:lstStyle/>
          <a:p>
            <a:r>
              <a:rPr lang="en-US"/>
              <a:t>After a request to connect to the database is received</a:t>
            </a:r>
          </a:p>
          <a:p>
            <a:pPr lvl="1"/>
            <a:r>
              <a:rPr lang="en-US"/>
              <a:t>Oracle creates a user session</a:t>
            </a:r>
          </a:p>
          <a:p>
            <a:pPr lvl="1"/>
            <a:r>
              <a:rPr lang="en-US"/>
              <a:t>Then, Oracle creates a server process</a:t>
            </a:r>
          </a:p>
          <a:p>
            <a:r>
              <a:rPr lang="en-US"/>
              <a:t>Dedicated server</a:t>
            </a:r>
          </a:p>
          <a:p>
            <a:pPr lvl="1"/>
            <a:r>
              <a:rPr lang="en-US"/>
              <a:t>Every user session has its own server process</a:t>
            </a:r>
          </a:p>
          <a:p>
            <a:r>
              <a:rPr lang="en-US"/>
              <a:t>Shared server</a:t>
            </a:r>
          </a:p>
          <a:p>
            <a:pPr lvl="1"/>
            <a:r>
              <a:rPr lang="en-US"/>
              <a:t>Uses CPU and memory more efficiently</a:t>
            </a:r>
          </a:p>
          <a:p>
            <a:pPr lvl="2"/>
            <a:r>
              <a:rPr lang="en-US"/>
              <a:t>By swapping out user sessions during idle time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Oracle 10g Database Administrator: Implementation and Administration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E717E61-5930-437C-9A12-81A53F5A45E6}" type="slidenum">
              <a:rPr lang="en-US"/>
              <a:pPr/>
              <a:t>45</a:t>
            </a:fld>
            <a:endParaRPr lang="en-US"/>
          </a:p>
        </p:txBody>
      </p:sp>
      <p:pic>
        <p:nvPicPr>
          <p:cNvPr id="660485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82675" y="1092200"/>
            <a:ext cx="6994525" cy="5146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60486" name="Rectangle 6"/>
          <p:cNvSpPr>
            <a:spLocks noGrp="1" noChangeArrowheads="1"/>
          </p:cNvSpPr>
          <p:nvPr>
            <p:ph type="title"/>
          </p:nvPr>
        </p:nvSpPr>
        <p:spPr>
          <a:xfrm>
            <a:off x="533400" y="76200"/>
            <a:ext cx="8077200" cy="990600"/>
          </a:xfrm>
          <a:noFill/>
          <a:ln/>
        </p:spPr>
        <p:txBody>
          <a:bodyPr/>
          <a:lstStyle/>
          <a:p>
            <a:r>
              <a:rPr lang="en-US"/>
              <a:t>Shared and Dedicated Server Processes (continued)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Oracle 10g Database Administrator: Implementation and Administration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2999403-A3FB-409A-A45A-8C38ABB7F32D}" type="slidenum">
              <a:rPr lang="en-US"/>
              <a:pPr/>
              <a:t>46</a:t>
            </a:fld>
            <a:endParaRPr lang="en-US"/>
          </a:p>
        </p:txBody>
      </p:sp>
      <p:pic>
        <p:nvPicPr>
          <p:cNvPr id="84480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8200" y="838200"/>
            <a:ext cx="7429500" cy="5484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44804" name="Rectangle 4"/>
          <p:cNvSpPr>
            <a:spLocks noGrp="1" noChangeArrowheads="1"/>
          </p:cNvSpPr>
          <p:nvPr>
            <p:ph type="title"/>
          </p:nvPr>
        </p:nvSpPr>
        <p:spPr>
          <a:xfrm>
            <a:off x="533400" y="76200"/>
            <a:ext cx="8077200" cy="838200"/>
          </a:xfrm>
          <a:noFill/>
          <a:ln/>
        </p:spPr>
        <p:txBody>
          <a:bodyPr/>
          <a:lstStyle/>
          <a:p>
            <a:r>
              <a:rPr lang="en-US"/>
              <a:t>Shared and Dedicated Server Processes (continued)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Oracle 10g Database Administrator: Implementation and Administration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90777DD-1AAA-4EA1-AD61-841F9BEB122E}" type="slidenum">
              <a:rPr lang="en-US"/>
              <a:pPr/>
              <a:t>47</a:t>
            </a:fld>
            <a:endParaRPr lang="en-US"/>
          </a:p>
        </p:txBody>
      </p:sp>
      <p:sp>
        <p:nvSpPr>
          <p:cNvPr id="846850" name="Rectangle 1026"/>
          <p:cNvSpPr>
            <a:spLocks noGrp="1" noChangeArrowheads="1"/>
          </p:cNvSpPr>
          <p:nvPr>
            <p:ph type="title"/>
          </p:nvPr>
        </p:nvSpPr>
        <p:spPr>
          <a:xfrm>
            <a:off x="533400" y="381000"/>
            <a:ext cx="8077200" cy="1295400"/>
          </a:xfrm>
        </p:spPr>
        <p:txBody>
          <a:bodyPr/>
          <a:lstStyle/>
          <a:p>
            <a:r>
              <a:rPr lang="en-US"/>
              <a:t>Shared and Dedicated Server Processes (continued)</a:t>
            </a:r>
          </a:p>
        </p:txBody>
      </p:sp>
      <p:sp>
        <p:nvSpPr>
          <p:cNvPr id="846851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457200" y="1905000"/>
            <a:ext cx="8229600" cy="4343400"/>
          </a:xfrm>
        </p:spPr>
        <p:txBody>
          <a:bodyPr/>
          <a:lstStyle/>
          <a:p>
            <a:r>
              <a:rPr lang="en-US"/>
              <a:t>Connection</a:t>
            </a:r>
          </a:p>
          <a:p>
            <a:pPr lvl="1"/>
            <a:r>
              <a:rPr lang="en-US"/>
              <a:t>Link from the user session, through the server session, and to the database instance</a:t>
            </a:r>
          </a:p>
          <a:p>
            <a:pPr lvl="1"/>
            <a:r>
              <a:rPr lang="en-US"/>
              <a:t>Controlled in the client-side configuration of Oracle Net Services</a:t>
            </a:r>
          </a:p>
          <a:p>
            <a:pPr lvl="2"/>
            <a:r>
              <a:rPr lang="en-US"/>
              <a:t>In the tnsnames.ora file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Oracle 10g Database Administrator: Implementation and Administration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EA3139-4D2B-40ED-83A2-1FF18C2B7730}" type="slidenum">
              <a:rPr lang="en-US"/>
              <a:pPr/>
              <a:t>48</a:t>
            </a:fld>
            <a:endParaRPr lang="en-US"/>
          </a:p>
        </p:txBody>
      </p:sp>
      <p:sp>
        <p:nvSpPr>
          <p:cNvPr id="711682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381000"/>
            <a:ext cx="8077200" cy="1295400"/>
          </a:xfrm>
        </p:spPr>
        <p:txBody>
          <a:bodyPr/>
          <a:lstStyle/>
          <a:p>
            <a:r>
              <a:rPr lang="en-US"/>
              <a:t>Background Processes</a:t>
            </a:r>
          </a:p>
        </p:txBody>
      </p:sp>
      <p:sp>
        <p:nvSpPr>
          <p:cNvPr id="7116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905000"/>
            <a:ext cx="8229600" cy="4343400"/>
          </a:xfrm>
        </p:spPr>
        <p:txBody>
          <a:bodyPr/>
          <a:lstStyle/>
          <a:p>
            <a:r>
              <a:rPr lang="en-US"/>
              <a:t>Support and monitor the server processes</a:t>
            </a:r>
          </a:p>
          <a:p>
            <a:r>
              <a:rPr lang="en-US"/>
              <a:t>Handle database management tasks </a:t>
            </a:r>
          </a:p>
          <a:p>
            <a:pPr lvl="1"/>
            <a:r>
              <a:rPr lang="en-US"/>
              <a:t>To keep the database running efficiently </a:t>
            </a:r>
          </a:p>
          <a:p>
            <a:pPr lvl="1"/>
            <a:r>
              <a:rPr lang="en-US"/>
              <a:t>To help maintain fast performance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Oracle 10g Database Administrator: Implementation and Administration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1D36A22-CCF3-42E5-BD8C-F22ED7734085}" type="slidenum">
              <a:rPr lang="en-US"/>
              <a:pPr/>
              <a:t>49</a:t>
            </a:fld>
            <a:endParaRPr lang="en-US"/>
          </a:p>
        </p:txBody>
      </p:sp>
      <p:pic>
        <p:nvPicPr>
          <p:cNvPr id="71373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66800" y="736600"/>
            <a:ext cx="6994525" cy="535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13733" name="Rectangle 5"/>
          <p:cNvSpPr>
            <a:spLocks noGrp="1" noChangeArrowheads="1"/>
          </p:cNvSpPr>
          <p:nvPr>
            <p:ph type="title"/>
          </p:nvPr>
        </p:nvSpPr>
        <p:spPr>
          <a:xfrm>
            <a:off x="533400" y="152400"/>
            <a:ext cx="8077200" cy="457200"/>
          </a:xfrm>
          <a:noFill/>
          <a:ln/>
        </p:spPr>
        <p:txBody>
          <a:bodyPr/>
          <a:lstStyle/>
          <a:p>
            <a:r>
              <a:rPr lang="en-US"/>
              <a:t>Background Processes (continued)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Oracle 10g Database Administrator: Implementation and Administration 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8179035-AF25-48FB-96EF-087CB94BACE6}" type="slidenum">
              <a:rPr lang="en-US"/>
              <a:pPr/>
              <a:t>5</a:t>
            </a:fld>
            <a:endParaRPr lang="en-US"/>
          </a:p>
        </p:txBody>
      </p:sp>
      <p:pic>
        <p:nvPicPr>
          <p:cNvPr id="78336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95313" y="1855788"/>
            <a:ext cx="7953375" cy="3859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83366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Overview of DBA Tools (continued)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Oracle 10g Database Administrator: Implementation and Administration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2779B2E-6978-49D9-9B99-61A1774C7C20}" type="slidenum">
              <a:rPr lang="en-US"/>
              <a:pPr/>
              <a:t>50</a:t>
            </a:fld>
            <a:endParaRPr lang="en-US"/>
          </a:p>
        </p:txBody>
      </p:sp>
      <p:sp>
        <p:nvSpPr>
          <p:cNvPr id="717826" name="Rectangle 1026"/>
          <p:cNvSpPr>
            <a:spLocks noGrp="1" noChangeArrowheads="1"/>
          </p:cNvSpPr>
          <p:nvPr>
            <p:ph type="title"/>
          </p:nvPr>
        </p:nvSpPr>
        <p:spPr>
          <a:xfrm>
            <a:off x="533400" y="381000"/>
            <a:ext cx="8077200" cy="1295400"/>
          </a:xfrm>
        </p:spPr>
        <p:txBody>
          <a:bodyPr/>
          <a:lstStyle/>
          <a:p>
            <a:r>
              <a:rPr lang="en-US"/>
              <a:t>Memory Components</a:t>
            </a:r>
          </a:p>
        </p:txBody>
      </p:sp>
      <p:sp>
        <p:nvSpPr>
          <p:cNvPr id="717827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457200" y="1905000"/>
            <a:ext cx="8229600" cy="43434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/>
              <a:t>Two main sections of memory</a:t>
            </a:r>
          </a:p>
          <a:p>
            <a:pPr lvl="1"/>
            <a:r>
              <a:rPr lang="en-US"/>
              <a:t>System Global Area (SGA)</a:t>
            </a:r>
          </a:p>
          <a:p>
            <a:pPr lvl="2"/>
            <a:r>
              <a:rPr lang="en-US"/>
              <a:t>Allocated when an instance is started</a:t>
            </a:r>
          </a:p>
          <a:p>
            <a:pPr lvl="2"/>
            <a:r>
              <a:rPr lang="en-US"/>
              <a:t>Deallocated when the instance is shut down</a:t>
            </a:r>
          </a:p>
          <a:p>
            <a:pPr lvl="1"/>
            <a:r>
              <a:rPr lang="en-US"/>
              <a:t>Program Global Area (PGA)</a:t>
            </a:r>
          </a:p>
          <a:p>
            <a:pPr lvl="2"/>
            <a:r>
              <a:rPr lang="en-US"/>
              <a:t>Effectively used in session connection memory</a:t>
            </a:r>
          </a:p>
          <a:p>
            <a:pPr lvl="2"/>
            <a:r>
              <a:rPr lang="en-US"/>
              <a:t>Broken into private chunks for each server process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Oracle 10g Database Administrator: Implementation and Administration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1570D90-53EF-4C4D-80DD-7B793DFA1B15}" type="slidenum">
              <a:rPr lang="en-US"/>
              <a:pPr/>
              <a:t>51</a:t>
            </a:fld>
            <a:endParaRPr lang="en-US"/>
          </a:p>
        </p:txBody>
      </p:sp>
      <p:pic>
        <p:nvPicPr>
          <p:cNvPr id="71578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76300" y="593725"/>
            <a:ext cx="7734300" cy="5688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15781" name="Rectangle 5"/>
          <p:cNvSpPr>
            <a:spLocks noGrp="1" noChangeArrowheads="1"/>
          </p:cNvSpPr>
          <p:nvPr>
            <p:ph type="title"/>
          </p:nvPr>
        </p:nvSpPr>
        <p:spPr>
          <a:xfrm>
            <a:off x="533400" y="0"/>
            <a:ext cx="8077200" cy="533400"/>
          </a:xfrm>
          <a:noFill/>
          <a:ln/>
        </p:spPr>
        <p:txBody>
          <a:bodyPr/>
          <a:lstStyle/>
          <a:p>
            <a:r>
              <a:rPr lang="en-US"/>
              <a:t>Memory Components (continued)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Oracle 10g Database Administrator: Implementation and Administration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C96A9DF-5390-46D1-A73A-C3B10CD9EBEF}" type="slidenum">
              <a:rPr lang="en-US"/>
              <a:pPr/>
              <a:t>52</a:t>
            </a:fld>
            <a:endParaRPr lang="en-US"/>
          </a:p>
        </p:txBody>
      </p:sp>
      <p:sp>
        <p:nvSpPr>
          <p:cNvPr id="719874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381000"/>
            <a:ext cx="8077200" cy="1295400"/>
          </a:xfrm>
        </p:spPr>
        <p:txBody>
          <a:bodyPr/>
          <a:lstStyle/>
          <a:p>
            <a:r>
              <a:rPr lang="en-US"/>
              <a:t>Introducing Enterprise Manager</a:t>
            </a:r>
          </a:p>
        </p:txBody>
      </p:sp>
      <p:sp>
        <p:nvSpPr>
          <p:cNvPr id="7198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905000"/>
            <a:ext cx="8229600" cy="4343400"/>
          </a:xfrm>
        </p:spPr>
        <p:txBody>
          <a:bodyPr/>
          <a:lstStyle/>
          <a:p>
            <a:r>
              <a:rPr lang="en-US"/>
              <a:t>In previous versions of Oracle</a:t>
            </a:r>
          </a:p>
          <a:p>
            <a:pPr lvl="1"/>
            <a:r>
              <a:rPr lang="en-US"/>
              <a:t>Executing the Enterprise Manager console was complicated</a:t>
            </a:r>
          </a:p>
          <a:p>
            <a:pPr lvl="1"/>
            <a:r>
              <a:rPr lang="en-US"/>
              <a:t>Too much power was placed into the console software</a:t>
            </a:r>
          </a:p>
          <a:p>
            <a:r>
              <a:rPr lang="en-US"/>
              <a:t>Oracle10</a:t>
            </a:r>
            <a:r>
              <a:rPr lang="en-US" i="1"/>
              <a:t>g </a:t>
            </a:r>
            <a:r>
              <a:rPr lang="en-US"/>
              <a:t>divides power</a:t>
            </a:r>
          </a:p>
          <a:p>
            <a:pPr lvl="1"/>
            <a:r>
              <a:rPr lang="en-US"/>
              <a:t>Between the console and the Database Control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Oracle 10g Database Administrator: Implementation and Administration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E72A69C-A9DB-4AC6-BB74-E5E82F032B9E}" type="slidenum">
              <a:rPr lang="en-US"/>
              <a:pPr/>
              <a:t>53</a:t>
            </a:fld>
            <a:endParaRPr lang="en-US"/>
          </a:p>
        </p:txBody>
      </p:sp>
      <p:sp>
        <p:nvSpPr>
          <p:cNvPr id="848898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381000"/>
            <a:ext cx="8077200" cy="1295400"/>
          </a:xfrm>
        </p:spPr>
        <p:txBody>
          <a:bodyPr/>
          <a:lstStyle/>
          <a:p>
            <a:r>
              <a:rPr lang="en-US"/>
              <a:t>Running the Enterprise Manager Console</a:t>
            </a:r>
          </a:p>
        </p:txBody>
      </p:sp>
      <p:sp>
        <p:nvSpPr>
          <p:cNvPr id="8488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905000"/>
            <a:ext cx="8229600" cy="4343400"/>
          </a:xfrm>
        </p:spPr>
        <p:txBody>
          <a:bodyPr/>
          <a:lstStyle/>
          <a:p>
            <a:r>
              <a:rPr lang="en-US"/>
              <a:t>Steps:</a:t>
            </a:r>
          </a:p>
          <a:p>
            <a:pPr lvl="1"/>
            <a:r>
              <a:rPr lang="en-US"/>
              <a:t>Click Start/All Programs/Oracle .../Enterprise Manager Console</a:t>
            </a:r>
          </a:p>
          <a:p>
            <a:pPr lvl="1"/>
            <a:r>
              <a:rPr lang="en-US"/>
              <a:t>Add connections to databases</a:t>
            </a:r>
          </a:p>
          <a:p>
            <a:pPr lvl="1"/>
            <a:r>
              <a:rPr lang="en-US"/>
              <a:t>Add new database service to the console</a:t>
            </a:r>
          </a:p>
          <a:p>
            <a:pPr lvl="2"/>
            <a:r>
              <a:rPr lang="en-US"/>
              <a:t>In the main window of Enterprise Manager console, double-click the Databases folder</a:t>
            </a:r>
          </a:p>
          <a:p>
            <a:pPr lvl="2"/>
            <a:r>
              <a:rPr lang="en-US"/>
              <a:t>Click the Navigator menu, and then click Add Database to Tree</a:t>
            </a:r>
          </a:p>
          <a:p>
            <a:pPr lvl="1"/>
            <a:r>
              <a:rPr lang="en-US"/>
              <a:t>Add selected DBs from your local tnsnames.ora file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Oracle 10g Database Administrator: Implementation and Administration 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2C2EF4-184D-4F7C-A176-881F73971D8E}" type="slidenum">
              <a:rPr lang="en-US"/>
              <a:pPr/>
              <a:t>54</a:t>
            </a:fld>
            <a:endParaRPr lang="en-US"/>
          </a:p>
        </p:txBody>
      </p:sp>
      <p:pic>
        <p:nvPicPr>
          <p:cNvPr id="72192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73225" y="1698625"/>
            <a:ext cx="5794375" cy="4625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21928" name="Rectangle 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Running the Enterprise Manager Console (continued)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Oracle 10g Database Administrator: Implementation and Administration 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05B8BE1-9CB6-47DB-9CBE-28AFBBE33A99}" type="slidenum">
              <a:rPr lang="en-US"/>
              <a:pPr/>
              <a:t>55</a:t>
            </a:fld>
            <a:endParaRPr lang="en-US"/>
          </a:p>
        </p:txBody>
      </p:sp>
      <p:pic>
        <p:nvPicPr>
          <p:cNvPr id="85094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14625" y="1693863"/>
            <a:ext cx="3838575" cy="4668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5094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Running the Enterprise Manager Console (continued)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Oracle 10g Database Administrator: Implementation and Administration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A57B904-B1DE-425C-B4C3-53CDCE93ACF0}" type="slidenum">
              <a:rPr lang="en-US"/>
              <a:pPr/>
              <a:t>56</a:t>
            </a:fld>
            <a:endParaRPr lang="en-US"/>
          </a:p>
        </p:txBody>
      </p:sp>
      <p:sp>
        <p:nvSpPr>
          <p:cNvPr id="855042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381000"/>
            <a:ext cx="8077200" cy="1295400"/>
          </a:xfrm>
        </p:spPr>
        <p:txBody>
          <a:bodyPr/>
          <a:lstStyle/>
          <a:p>
            <a:r>
              <a:rPr lang="en-US"/>
              <a:t>Running the Enterprise Manager Console (continued)</a:t>
            </a:r>
          </a:p>
        </p:txBody>
      </p:sp>
      <p:sp>
        <p:nvSpPr>
          <p:cNvPr id="8550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905000"/>
            <a:ext cx="8229600" cy="4343400"/>
          </a:xfrm>
        </p:spPr>
        <p:txBody>
          <a:bodyPr/>
          <a:lstStyle/>
          <a:p>
            <a:r>
              <a:rPr lang="en-US"/>
              <a:t>Steps (continued):</a:t>
            </a:r>
          </a:p>
          <a:p>
            <a:pPr lvl="1"/>
            <a:r>
              <a:rPr lang="en-US"/>
              <a:t>Expand the ORACLASS database node</a:t>
            </a:r>
          </a:p>
          <a:p>
            <a:pPr lvl="1"/>
            <a:r>
              <a:rPr lang="en-US"/>
              <a:t>Log on to the database as SYSTEM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Oracle 10g Database Administrator: Implementation and Administration 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701F0BB-6F08-448C-BFC1-9A09D0A7722F}" type="slidenum">
              <a:rPr lang="en-US"/>
              <a:pPr/>
              <a:t>57</a:t>
            </a:fld>
            <a:endParaRPr lang="en-US"/>
          </a:p>
        </p:txBody>
      </p:sp>
      <p:pic>
        <p:nvPicPr>
          <p:cNvPr id="726020" name="Picture 102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35175" y="2209800"/>
            <a:ext cx="5073650" cy="3543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26021" name="Rectangle 1029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Running the Enterprise Manager Console (continued)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Oracle 10g Database Administrator: Implementation and Administration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B7D896-FB85-4ACF-B4E9-79791704BBEA}" type="slidenum">
              <a:rPr lang="en-US"/>
              <a:pPr/>
              <a:t>58</a:t>
            </a:fld>
            <a:endParaRPr lang="en-US"/>
          </a:p>
        </p:txBody>
      </p:sp>
      <p:sp>
        <p:nvSpPr>
          <p:cNvPr id="723970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381000"/>
            <a:ext cx="8077200" cy="1295400"/>
          </a:xfrm>
        </p:spPr>
        <p:txBody>
          <a:bodyPr/>
          <a:lstStyle/>
          <a:p>
            <a:r>
              <a:rPr lang="en-US"/>
              <a:t>Viewing the Features of Enterprise Manager</a:t>
            </a:r>
          </a:p>
        </p:txBody>
      </p:sp>
      <p:sp>
        <p:nvSpPr>
          <p:cNvPr id="7239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905000"/>
            <a:ext cx="8229600" cy="43434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/>
              <a:t>Four primary tools</a:t>
            </a:r>
          </a:p>
          <a:p>
            <a:pPr lvl="1">
              <a:lnSpc>
                <a:spcPct val="90000"/>
              </a:lnSpc>
            </a:pPr>
            <a:r>
              <a:rPr lang="en-US"/>
              <a:t>Instance Manager</a:t>
            </a:r>
          </a:p>
          <a:p>
            <a:pPr lvl="2">
              <a:lnSpc>
                <a:spcPct val="90000"/>
              </a:lnSpc>
            </a:pPr>
            <a:r>
              <a:rPr lang="en-US"/>
              <a:t>Monitors activities in the database</a:t>
            </a:r>
          </a:p>
          <a:p>
            <a:pPr lvl="1">
              <a:lnSpc>
                <a:spcPct val="90000"/>
              </a:lnSpc>
            </a:pPr>
            <a:r>
              <a:rPr lang="en-US"/>
              <a:t>Schema Manager</a:t>
            </a:r>
          </a:p>
          <a:p>
            <a:pPr lvl="2">
              <a:lnSpc>
                <a:spcPct val="90000"/>
              </a:lnSpc>
            </a:pPr>
            <a:r>
              <a:rPr lang="en-US"/>
              <a:t>Displays table structures, creates new tables, indexes, views, and any other type of object</a:t>
            </a:r>
          </a:p>
          <a:p>
            <a:pPr lvl="1">
              <a:lnSpc>
                <a:spcPct val="90000"/>
              </a:lnSpc>
            </a:pPr>
            <a:r>
              <a:rPr lang="en-US"/>
              <a:t>Security Manager</a:t>
            </a:r>
          </a:p>
          <a:p>
            <a:pPr lvl="2">
              <a:lnSpc>
                <a:spcPct val="90000"/>
              </a:lnSpc>
            </a:pPr>
            <a:r>
              <a:rPr lang="en-US"/>
              <a:t>Creates new users, allocates storage resources to users, and changes passwords</a:t>
            </a:r>
          </a:p>
          <a:p>
            <a:pPr lvl="1">
              <a:lnSpc>
                <a:spcPct val="90000"/>
              </a:lnSpc>
            </a:pPr>
            <a:r>
              <a:rPr lang="en-US"/>
              <a:t>Storage Manager</a:t>
            </a:r>
          </a:p>
          <a:p>
            <a:pPr lvl="2">
              <a:lnSpc>
                <a:spcPct val="90000"/>
              </a:lnSpc>
            </a:pPr>
            <a:r>
              <a:rPr lang="en-US"/>
              <a:t>Monitors storage use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Oracle 10g Database Administrator: Implementation and Administration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AF9B841-AA8D-4A80-ABFF-A22D31498CBF}" type="slidenum">
              <a:rPr lang="en-US"/>
              <a:pPr/>
              <a:t>59</a:t>
            </a:fld>
            <a:endParaRPr lang="en-US"/>
          </a:p>
        </p:txBody>
      </p:sp>
      <p:sp>
        <p:nvSpPr>
          <p:cNvPr id="857090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381000"/>
            <a:ext cx="8077200" cy="1295400"/>
          </a:xfrm>
        </p:spPr>
        <p:txBody>
          <a:bodyPr/>
          <a:lstStyle/>
          <a:p>
            <a:r>
              <a:rPr lang="en-US"/>
              <a:t>Viewing the Features of Enterprise Manager (continued)</a:t>
            </a:r>
          </a:p>
        </p:txBody>
      </p:sp>
      <p:sp>
        <p:nvSpPr>
          <p:cNvPr id="8570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905000"/>
            <a:ext cx="8229600" cy="43434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/>
              <a:t>Examine Instance Manager</a:t>
            </a:r>
          </a:p>
          <a:p>
            <a:pPr lvl="1">
              <a:lnSpc>
                <a:spcPct val="90000"/>
              </a:lnSpc>
            </a:pPr>
            <a:r>
              <a:rPr lang="en-US"/>
              <a:t>Double-click the Instance icon</a:t>
            </a:r>
          </a:p>
          <a:p>
            <a:pPr lvl="1">
              <a:lnSpc>
                <a:spcPct val="90000"/>
              </a:lnSpc>
            </a:pPr>
            <a:r>
              <a:rPr lang="en-US"/>
              <a:t>Click the Configuration icon</a:t>
            </a:r>
          </a:p>
          <a:p>
            <a:pPr lvl="1">
              <a:lnSpc>
                <a:spcPct val="90000"/>
              </a:lnSpc>
            </a:pPr>
            <a:r>
              <a:rPr lang="en-US"/>
              <a:t>Click the All Initialization Parameters button</a:t>
            </a:r>
          </a:p>
          <a:p>
            <a:pPr lvl="1">
              <a:lnSpc>
                <a:spcPct val="90000"/>
              </a:lnSpc>
            </a:pPr>
            <a:r>
              <a:rPr lang="en-US"/>
              <a:t>Select audit_trail, and then click Description</a:t>
            </a:r>
          </a:p>
          <a:p>
            <a:pPr lvl="1">
              <a:lnSpc>
                <a:spcPct val="90000"/>
              </a:lnSpc>
            </a:pPr>
            <a:r>
              <a:rPr lang="en-US"/>
              <a:t>Click the Category column heading</a:t>
            </a:r>
          </a:p>
          <a:p>
            <a:pPr lvl="1">
              <a:lnSpc>
                <a:spcPct val="90000"/>
              </a:lnSpc>
            </a:pPr>
            <a:r>
              <a:rPr lang="en-US"/>
              <a:t>Click the Cancel button to return to the main console window</a:t>
            </a:r>
          </a:p>
          <a:p>
            <a:pPr lvl="1">
              <a:lnSpc>
                <a:spcPct val="90000"/>
              </a:lnSpc>
            </a:pPr>
            <a:r>
              <a:rPr lang="en-US"/>
              <a:t>Double-click Sessions</a:t>
            </a:r>
          </a:p>
          <a:p>
            <a:pPr lvl="1">
              <a:lnSpc>
                <a:spcPct val="90000"/>
              </a:lnSpc>
            </a:pPr>
            <a:r>
              <a:rPr lang="en-US"/>
              <a:t>Click SYSTEM under Sessions</a:t>
            </a:r>
          </a:p>
          <a:p>
            <a:pPr lvl="1">
              <a:lnSpc>
                <a:spcPct val="90000"/>
              </a:lnSpc>
            </a:pPr>
            <a:r>
              <a:rPr lang="en-US"/>
              <a:t>Collapse the Instance Manager node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Oracle 10g Database Administrator: Implementation and Administration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D1BC5BE-84A7-49A9-9D2B-99E5F9964C8E}" type="slidenum">
              <a:rPr lang="en-US"/>
              <a:pPr/>
              <a:t>6</a:t>
            </a:fld>
            <a:endParaRPr lang="en-US"/>
          </a:p>
        </p:txBody>
      </p:sp>
      <p:pic>
        <p:nvPicPr>
          <p:cNvPr id="78541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63713" y="533400"/>
            <a:ext cx="5399087" cy="579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85412" name="Rectangle 4"/>
          <p:cNvSpPr>
            <a:spLocks noGrp="1" noChangeArrowheads="1"/>
          </p:cNvSpPr>
          <p:nvPr>
            <p:ph type="title"/>
          </p:nvPr>
        </p:nvSpPr>
        <p:spPr>
          <a:xfrm>
            <a:off x="533400" y="0"/>
            <a:ext cx="8077200" cy="533400"/>
          </a:xfrm>
          <a:noFill/>
          <a:ln/>
        </p:spPr>
        <p:txBody>
          <a:bodyPr/>
          <a:lstStyle/>
          <a:p>
            <a:r>
              <a:rPr lang="en-US"/>
              <a:t>Overview of DBA Tools (continued)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Oracle 10g Database Administrator: Implementation and Administration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F3648A1-BE91-4F6B-8311-CDC76BD0466F}" type="slidenum">
              <a:rPr lang="en-US"/>
              <a:pPr/>
              <a:t>60</a:t>
            </a:fld>
            <a:endParaRPr lang="en-US"/>
          </a:p>
        </p:txBody>
      </p:sp>
      <p:pic>
        <p:nvPicPr>
          <p:cNvPr id="85913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28700" y="1066800"/>
            <a:ext cx="7048500" cy="533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59140" name="Rectangle 4"/>
          <p:cNvSpPr>
            <a:spLocks noGrp="1" noChangeArrowheads="1"/>
          </p:cNvSpPr>
          <p:nvPr>
            <p:ph type="title"/>
          </p:nvPr>
        </p:nvSpPr>
        <p:spPr>
          <a:xfrm>
            <a:off x="533400" y="76200"/>
            <a:ext cx="8077200" cy="838200"/>
          </a:xfrm>
          <a:noFill/>
          <a:ln/>
        </p:spPr>
        <p:txBody>
          <a:bodyPr/>
          <a:lstStyle/>
          <a:p>
            <a:r>
              <a:rPr lang="en-US"/>
              <a:t>Viewing the Features of Enterprise Manager (continued)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Oracle 10g Database Administrator: Implementation and Administration 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338E83B-7153-4A2F-9861-47AD3091CFFB}" type="slidenum">
              <a:rPr lang="en-US"/>
              <a:pPr/>
              <a:t>61</a:t>
            </a:fld>
            <a:endParaRPr lang="en-US"/>
          </a:p>
        </p:txBody>
      </p:sp>
      <p:pic>
        <p:nvPicPr>
          <p:cNvPr id="86118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30363" y="1801813"/>
            <a:ext cx="5883275" cy="4522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6118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Viewing the Features of Enterprise Manager (continued)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Oracle 10g Database Administrator: Implementation and Administration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41936EA-3E95-4B84-99F2-F54AA9AB15E9}" type="slidenum">
              <a:rPr lang="en-US"/>
              <a:pPr/>
              <a:t>62</a:t>
            </a:fld>
            <a:endParaRPr lang="en-US"/>
          </a:p>
        </p:txBody>
      </p:sp>
      <p:sp>
        <p:nvSpPr>
          <p:cNvPr id="865282" name="Rectangle 1026"/>
          <p:cNvSpPr>
            <a:spLocks noGrp="1" noChangeArrowheads="1"/>
          </p:cNvSpPr>
          <p:nvPr>
            <p:ph type="title"/>
          </p:nvPr>
        </p:nvSpPr>
        <p:spPr>
          <a:xfrm>
            <a:off x="533400" y="381000"/>
            <a:ext cx="8077200" cy="1295400"/>
          </a:xfrm>
        </p:spPr>
        <p:txBody>
          <a:bodyPr/>
          <a:lstStyle/>
          <a:p>
            <a:r>
              <a:rPr lang="en-US"/>
              <a:t>Viewing the Features of Enterprise Manager (continued)</a:t>
            </a:r>
          </a:p>
        </p:txBody>
      </p:sp>
      <p:sp>
        <p:nvSpPr>
          <p:cNvPr id="865283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457200" y="1905000"/>
            <a:ext cx="8229600" cy="43434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/>
              <a:t>Examine Schema Manager</a:t>
            </a:r>
          </a:p>
          <a:p>
            <a:pPr lvl="1">
              <a:lnSpc>
                <a:spcPct val="90000"/>
              </a:lnSpc>
            </a:pPr>
            <a:r>
              <a:rPr lang="en-US"/>
              <a:t>Double-click the Schema icon in the console</a:t>
            </a:r>
          </a:p>
          <a:p>
            <a:pPr lvl="1">
              <a:lnSpc>
                <a:spcPct val="90000"/>
              </a:lnSpc>
            </a:pPr>
            <a:r>
              <a:rPr lang="en-US"/>
              <a:t>Scroll down in the left window and double-click the SYSTEM schema</a:t>
            </a:r>
          </a:p>
          <a:p>
            <a:pPr lvl="1">
              <a:lnSpc>
                <a:spcPct val="90000"/>
              </a:lnSpc>
            </a:pPr>
            <a:r>
              <a:rPr lang="en-US"/>
              <a:t>Double-click the Tables folder</a:t>
            </a:r>
          </a:p>
          <a:p>
            <a:pPr lvl="1">
              <a:lnSpc>
                <a:spcPct val="90000"/>
              </a:lnSpc>
            </a:pPr>
            <a:r>
              <a:rPr lang="en-US"/>
              <a:t>Scroll down and double-click the HELP table</a:t>
            </a:r>
          </a:p>
          <a:p>
            <a:pPr lvl="1">
              <a:lnSpc>
                <a:spcPct val="90000"/>
              </a:lnSpc>
            </a:pPr>
            <a:r>
              <a:rPr lang="en-US"/>
              <a:t>Click the Indexes folder below the HELP table in the left side of the console</a:t>
            </a:r>
          </a:p>
          <a:p>
            <a:pPr lvl="1">
              <a:lnSpc>
                <a:spcPct val="90000"/>
              </a:lnSpc>
            </a:pPr>
            <a:r>
              <a:rPr lang="en-US"/>
              <a:t>Right-click the HELP table</a:t>
            </a:r>
          </a:p>
          <a:p>
            <a:pPr lvl="1">
              <a:lnSpc>
                <a:spcPct val="90000"/>
              </a:lnSpc>
            </a:pPr>
            <a:r>
              <a:rPr lang="en-US"/>
              <a:t>Select Show Object DDL from the pop-up menu</a:t>
            </a:r>
          </a:p>
          <a:p>
            <a:pPr lvl="1">
              <a:lnSpc>
                <a:spcPct val="90000"/>
              </a:lnSpc>
            </a:pPr>
            <a:r>
              <a:rPr lang="en-US"/>
              <a:t>Click Close to return to the main console window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Oracle 10g Database Administrator: Implementation and Administration 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543F402-E58F-4560-8C72-3FC171CF5D2E}" type="slidenum">
              <a:rPr lang="en-US"/>
              <a:pPr/>
              <a:t>63</a:t>
            </a:fld>
            <a:endParaRPr lang="en-US"/>
          </a:p>
        </p:txBody>
      </p:sp>
      <p:pic>
        <p:nvPicPr>
          <p:cNvPr id="86323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65300" y="2057400"/>
            <a:ext cx="5613400" cy="4106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63236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Viewing the Features of Enterprise Manager (continued)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Oracle 10g Database Administrator: Implementation and Administration 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D4AA54-B3F6-4BE5-BD41-93E1E6986F52}" type="slidenum">
              <a:rPr lang="en-US"/>
              <a:pPr/>
              <a:t>64</a:t>
            </a:fld>
            <a:endParaRPr lang="en-US"/>
          </a:p>
        </p:txBody>
      </p:sp>
      <p:pic>
        <p:nvPicPr>
          <p:cNvPr id="867331" name="Picture 102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23963" y="2047875"/>
            <a:ext cx="6694487" cy="3971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67332" name="Rectangle 102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Viewing the Features of Enterprise Manager (continued)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Oracle 10g Database Administrator: Implementation and Administration 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5FE39AA-D47B-47FC-810D-8EA2B30465E3}" type="slidenum">
              <a:rPr lang="en-US"/>
              <a:pPr/>
              <a:t>65</a:t>
            </a:fld>
            <a:endParaRPr lang="en-US"/>
          </a:p>
        </p:txBody>
      </p:sp>
      <p:pic>
        <p:nvPicPr>
          <p:cNvPr id="666629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41488" y="1978025"/>
            <a:ext cx="5659437" cy="411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66630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Viewing the Features of Enterprise Manager (continued)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Oracle 10g Database Administrator: Implementation and Administration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A540894-8671-4A34-9E86-68A28DE7CF33}" type="slidenum">
              <a:rPr lang="en-US"/>
              <a:pPr/>
              <a:t>66</a:t>
            </a:fld>
            <a:endParaRPr lang="en-US"/>
          </a:p>
        </p:txBody>
      </p:sp>
      <p:sp>
        <p:nvSpPr>
          <p:cNvPr id="869378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381000"/>
            <a:ext cx="8077200" cy="1295400"/>
          </a:xfrm>
        </p:spPr>
        <p:txBody>
          <a:bodyPr/>
          <a:lstStyle/>
          <a:p>
            <a:r>
              <a:rPr lang="en-US"/>
              <a:t>Viewing the Features of Enterprise Manager (continued)</a:t>
            </a:r>
          </a:p>
        </p:txBody>
      </p:sp>
      <p:sp>
        <p:nvSpPr>
          <p:cNvPr id="8693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905000"/>
            <a:ext cx="8229600" cy="43434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/>
              <a:t>Examine Schema Manager (continued)</a:t>
            </a:r>
          </a:p>
          <a:p>
            <a:pPr lvl="1">
              <a:lnSpc>
                <a:spcPct val="90000"/>
              </a:lnSpc>
            </a:pPr>
            <a:r>
              <a:rPr lang="en-US"/>
              <a:t>Scroll down and right-click the Views folder</a:t>
            </a:r>
          </a:p>
          <a:p>
            <a:pPr lvl="1">
              <a:lnSpc>
                <a:spcPct val="90000"/>
              </a:lnSpc>
            </a:pPr>
            <a:r>
              <a:rPr lang="en-US"/>
              <a:t>Select Save List in the pop-up window</a:t>
            </a:r>
          </a:p>
          <a:p>
            <a:pPr lvl="1">
              <a:lnSpc>
                <a:spcPct val="90000"/>
              </a:lnSpc>
            </a:pPr>
            <a:r>
              <a:rPr lang="en-US"/>
              <a:t>Click Cancel to return to the console window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Oracle 10g Database Administrator: Implementation and Administration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66D6B57-FD9A-4CC1-AFF8-6F6F35C574E8}" type="slidenum">
              <a:rPr lang="en-US"/>
              <a:pPr/>
              <a:t>67</a:t>
            </a:fld>
            <a:endParaRPr lang="en-US"/>
          </a:p>
        </p:txBody>
      </p:sp>
      <p:pic>
        <p:nvPicPr>
          <p:cNvPr id="8714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32013" y="1222375"/>
            <a:ext cx="4573587" cy="4949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71428" name="Rectangle 4"/>
          <p:cNvSpPr>
            <a:spLocks noGrp="1" noChangeArrowheads="1"/>
          </p:cNvSpPr>
          <p:nvPr>
            <p:ph type="title"/>
          </p:nvPr>
        </p:nvSpPr>
        <p:spPr>
          <a:xfrm>
            <a:off x="533400" y="76200"/>
            <a:ext cx="8077200" cy="914400"/>
          </a:xfrm>
          <a:noFill/>
          <a:ln/>
        </p:spPr>
        <p:txBody>
          <a:bodyPr/>
          <a:lstStyle/>
          <a:p>
            <a:r>
              <a:rPr lang="en-US"/>
              <a:t>Viewing the Features of Enterprise Manager (continued)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Oracle 10g Database Administrator: Implementation and Administration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AEE0199-6F1F-4BAA-8B7C-E49B9A72C51B}" type="slidenum">
              <a:rPr lang="en-US"/>
              <a:pPr/>
              <a:t>68</a:t>
            </a:fld>
            <a:endParaRPr lang="en-US"/>
          </a:p>
        </p:txBody>
      </p:sp>
      <p:sp>
        <p:nvSpPr>
          <p:cNvPr id="873474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381000"/>
            <a:ext cx="8077200" cy="1295400"/>
          </a:xfrm>
        </p:spPr>
        <p:txBody>
          <a:bodyPr/>
          <a:lstStyle/>
          <a:p>
            <a:r>
              <a:rPr lang="en-US"/>
              <a:t>Viewing the Features of Enterprise Manager (continued)</a:t>
            </a:r>
          </a:p>
        </p:txBody>
      </p:sp>
      <p:sp>
        <p:nvSpPr>
          <p:cNvPr id="8734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905000"/>
            <a:ext cx="8229600" cy="43434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/>
              <a:t>Examine Security Manager</a:t>
            </a:r>
          </a:p>
          <a:p>
            <a:pPr lvl="1">
              <a:lnSpc>
                <a:spcPct val="90000"/>
              </a:lnSpc>
            </a:pPr>
            <a:r>
              <a:rPr lang="en-US"/>
              <a:t>In the console, double-click the Security icon</a:t>
            </a:r>
          </a:p>
          <a:p>
            <a:pPr lvl="1">
              <a:lnSpc>
                <a:spcPct val="90000"/>
              </a:lnSpc>
            </a:pPr>
            <a:r>
              <a:rPr lang="en-US"/>
              <a:t>Double-click the Users folder</a:t>
            </a:r>
          </a:p>
          <a:p>
            <a:pPr lvl="1">
              <a:lnSpc>
                <a:spcPct val="90000"/>
              </a:lnSpc>
            </a:pPr>
            <a:r>
              <a:rPr lang="en-US"/>
              <a:t>Scroll down and select the SYSTEM user</a:t>
            </a:r>
          </a:p>
          <a:p>
            <a:pPr lvl="1">
              <a:lnSpc>
                <a:spcPct val="90000"/>
              </a:lnSpc>
            </a:pPr>
            <a:r>
              <a:rPr lang="en-US"/>
              <a:t>Double-click the Roles folder</a:t>
            </a:r>
          </a:p>
          <a:p>
            <a:pPr lvl="1">
              <a:lnSpc>
                <a:spcPct val="90000"/>
              </a:lnSpc>
            </a:pPr>
            <a:r>
              <a:rPr lang="en-US"/>
              <a:t>Scroll down on the left side of the console and select the RESOURCE role</a:t>
            </a:r>
          </a:p>
          <a:p>
            <a:pPr lvl="1">
              <a:lnSpc>
                <a:spcPct val="90000"/>
              </a:lnSpc>
            </a:pPr>
            <a:r>
              <a:rPr lang="en-US"/>
              <a:t>Click the System tab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Oracle 10g Database Administrator: Implementation and Administration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C47044B-FA27-4928-9CF5-E0350A0CFADC}" type="slidenum">
              <a:rPr lang="en-US"/>
              <a:pPr/>
              <a:t>69</a:t>
            </a:fld>
            <a:endParaRPr lang="en-US"/>
          </a:p>
        </p:txBody>
      </p:sp>
      <p:pic>
        <p:nvPicPr>
          <p:cNvPr id="875523" name="Picture 102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92225" y="1152525"/>
            <a:ext cx="6403975" cy="5095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75524" name="Rectangle 1028"/>
          <p:cNvSpPr>
            <a:spLocks noGrp="1" noChangeArrowheads="1"/>
          </p:cNvSpPr>
          <p:nvPr>
            <p:ph type="title"/>
          </p:nvPr>
        </p:nvSpPr>
        <p:spPr>
          <a:xfrm>
            <a:off x="533400" y="76200"/>
            <a:ext cx="8077200" cy="914400"/>
          </a:xfrm>
          <a:noFill/>
          <a:ln/>
        </p:spPr>
        <p:txBody>
          <a:bodyPr/>
          <a:lstStyle/>
          <a:p>
            <a:r>
              <a:rPr lang="en-US"/>
              <a:t>Viewing the Features of Enterprise Manager (continued)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Oracle 10g Database Administrator: Implementation and Administration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0031A3F-BFE9-4C19-88A3-8D2D565AEB7B}" type="slidenum">
              <a:rPr lang="en-US"/>
              <a:pPr/>
              <a:t>7</a:t>
            </a:fld>
            <a:endParaRPr lang="en-US"/>
          </a:p>
        </p:txBody>
      </p:sp>
      <p:sp>
        <p:nvSpPr>
          <p:cNvPr id="787458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381000"/>
            <a:ext cx="8077200" cy="1295400"/>
          </a:xfrm>
        </p:spPr>
        <p:txBody>
          <a:bodyPr/>
          <a:lstStyle/>
          <a:p>
            <a:r>
              <a:rPr lang="en-US"/>
              <a:t>Overview of DBA Tools (continued)</a:t>
            </a:r>
          </a:p>
        </p:txBody>
      </p:sp>
      <p:sp>
        <p:nvSpPr>
          <p:cNvPr id="7874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4343400"/>
          </a:xfrm>
        </p:spPr>
        <p:txBody>
          <a:bodyPr/>
          <a:lstStyle/>
          <a:p>
            <a:r>
              <a:rPr lang="en-US"/>
              <a:t>Changing a user’s password</a:t>
            </a:r>
          </a:p>
          <a:p>
            <a:pPr lvl="1"/>
            <a:r>
              <a:rPr lang="en-US"/>
              <a:t>Using a command-line tool</a:t>
            </a:r>
          </a:p>
          <a:p>
            <a:pPr lvl="2"/>
            <a:r>
              <a:rPr lang="en-US"/>
              <a:t>See Figure 2-1</a:t>
            </a:r>
          </a:p>
          <a:p>
            <a:pPr lvl="1"/>
            <a:r>
              <a:rPr lang="en-US"/>
              <a:t>Using Security Manager</a:t>
            </a:r>
          </a:p>
          <a:p>
            <a:pPr lvl="2"/>
            <a:r>
              <a:rPr lang="en-US"/>
              <a:t>See Figure 2-2</a:t>
            </a:r>
          </a:p>
          <a:p>
            <a:r>
              <a:rPr lang="en-US"/>
              <a:t>Some tasks can be handled by more than one tool</a:t>
            </a:r>
          </a:p>
          <a:p>
            <a:pPr lvl="1"/>
            <a:r>
              <a:rPr lang="en-US"/>
              <a:t>Oracle Net Services is a common denominator for these tools</a:t>
            </a: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Oracle 10g Database Administrator: Implementation and Administration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21E700-F774-42E5-BE91-780675F5E558}" type="slidenum">
              <a:rPr lang="en-US"/>
              <a:pPr/>
              <a:t>70</a:t>
            </a:fld>
            <a:endParaRPr lang="en-US"/>
          </a:p>
        </p:txBody>
      </p:sp>
      <p:pic>
        <p:nvPicPr>
          <p:cNvPr id="668680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92225" y="1130300"/>
            <a:ext cx="6403975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68681" name="Rectangle 9"/>
          <p:cNvSpPr>
            <a:spLocks noGrp="1" noChangeArrowheads="1"/>
          </p:cNvSpPr>
          <p:nvPr>
            <p:ph type="title"/>
          </p:nvPr>
        </p:nvSpPr>
        <p:spPr>
          <a:xfrm>
            <a:off x="533400" y="76200"/>
            <a:ext cx="8077200" cy="914400"/>
          </a:xfrm>
          <a:noFill/>
          <a:ln/>
        </p:spPr>
        <p:txBody>
          <a:bodyPr/>
          <a:lstStyle/>
          <a:p>
            <a:r>
              <a:rPr lang="en-US"/>
              <a:t>Viewing the Features of Enterprise Manager (continued)</a:t>
            </a: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Oracle 10g Database Administrator: Implementation and Administration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32656C6-031C-48C0-9890-F2A4B43072B4}" type="slidenum">
              <a:rPr lang="en-US"/>
              <a:pPr/>
              <a:t>71</a:t>
            </a:fld>
            <a:endParaRPr lang="en-US"/>
          </a:p>
        </p:txBody>
      </p:sp>
      <p:sp>
        <p:nvSpPr>
          <p:cNvPr id="877570" name="Rectangle 1026"/>
          <p:cNvSpPr>
            <a:spLocks noGrp="1" noChangeArrowheads="1"/>
          </p:cNvSpPr>
          <p:nvPr>
            <p:ph type="title"/>
          </p:nvPr>
        </p:nvSpPr>
        <p:spPr>
          <a:xfrm>
            <a:off x="533400" y="381000"/>
            <a:ext cx="8077200" cy="1295400"/>
          </a:xfrm>
        </p:spPr>
        <p:txBody>
          <a:bodyPr/>
          <a:lstStyle/>
          <a:p>
            <a:r>
              <a:rPr lang="en-US"/>
              <a:t>Viewing the Features of Enterprise Manager (continued)</a:t>
            </a:r>
          </a:p>
        </p:txBody>
      </p:sp>
      <p:sp>
        <p:nvSpPr>
          <p:cNvPr id="877571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457200" y="1905000"/>
            <a:ext cx="8229600" cy="43434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/>
              <a:t>Examine Storage Manager</a:t>
            </a:r>
          </a:p>
          <a:p>
            <a:pPr lvl="1">
              <a:lnSpc>
                <a:spcPct val="90000"/>
              </a:lnSpc>
            </a:pPr>
            <a:r>
              <a:rPr lang="en-US"/>
              <a:t>Double-click the Storage icon on the left side of the console</a:t>
            </a:r>
          </a:p>
          <a:p>
            <a:pPr lvl="1">
              <a:lnSpc>
                <a:spcPct val="90000"/>
              </a:lnSpc>
            </a:pPr>
            <a:r>
              <a:rPr lang="en-US"/>
              <a:t>Select Tablespaces under the Storage icon</a:t>
            </a:r>
          </a:p>
          <a:p>
            <a:pPr lvl="1">
              <a:lnSpc>
                <a:spcPct val="90000"/>
              </a:lnSpc>
            </a:pPr>
            <a:r>
              <a:rPr lang="en-US"/>
              <a:t>Double-click the Datafiles folder</a:t>
            </a:r>
          </a:p>
          <a:p>
            <a:pPr lvl="1">
              <a:lnSpc>
                <a:spcPct val="90000"/>
              </a:lnSpc>
            </a:pPr>
            <a:r>
              <a:rPr lang="en-US"/>
              <a:t>Click the datafile with the name TEMP01.DBF</a:t>
            </a:r>
          </a:p>
          <a:p>
            <a:pPr lvl="1">
              <a:lnSpc>
                <a:spcPct val="90000"/>
              </a:lnSpc>
            </a:pPr>
            <a:r>
              <a:rPr lang="en-US"/>
              <a:t>Click the Storage tab</a:t>
            </a:r>
          </a:p>
          <a:p>
            <a:pPr lvl="1">
              <a:lnSpc>
                <a:spcPct val="90000"/>
              </a:lnSpc>
            </a:pPr>
            <a:r>
              <a:rPr lang="en-US"/>
              <a:t>Close the console by clicking the X</a:t>
            </a:r>
            <a:r>
              <a:rPr lang="en-US" b="1"/>
              <a:t> </a:t>
            </a:r>
            <a:r>
              <a:rPr lang="en-US"/>
              <a:t>in the top-right corner of the window</a:t>
            </a: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Oracle 10g Database Administrator: Implementation and Administration 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A3A67FA-9A9A-4F1D-83BB-A3DC7812BA2B}" type="slidenum">
              <a:rPr lang="en-US"/>
              <a:pPr/>
              <a:t>72</a:t>
            </a:fld>
            <a:endParaRPr lang="en-US"/>
          </a:p>
        </p:txBody>
      </p:sp>
      <p:pic>
        <p:nvPicPr>
          <p:cNvPr id="73216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27163" y="1930400"/>
            <a:ext cx="6288087" cy="424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32165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Viewing the Features of Enterprise Manager (continued)</a:t>
            </a: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Oracle 10g Database Administrator: Implementation and Administration 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251EF9C-908A-4F0D-BC53-DB9D3A8E0D99}" type="slidenum">
              <a:rPr lang="en-US"/>
              <a:pPr/>
              <a:t>73</a:t>
            </a:fld>
            <a:endParaRPr lang="en-US"/>
          </a:p>
        </p:txBody>
      </p:sp>
      <p:pic>
        <p:nvPicPr>
          <p:cNvPr id="73421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1500" y="1766888"/>
            <a:ext cx="7999413" cy="4500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34213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Viewing the Features of Enterprise Manager (continued)</a:t>
            </a: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Oracle 10g Database Administrator: Implementation and Administration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7990C89-B820-4CDB-9BAE-8E103DC11DB7}" type="slidenum">
              <a:rPr lang="en-US"/>
              <a:pPr/>
              <a:t>74</a:t>
            </a:fld>
            <a:endParaRPr lang="en-US"/>
          </a:p>
        </p:txBody>
      </p:sp>
      <p:sp>
        <p:nvSpPr>
          <p:cNvPr id="736258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381000"/>
            <a:ext cx="8077200" cy="1295400"/>
          </a:xfrm>
        </p:spPr>
        <p:txBody>
          <a:bodyPr/>
          <a:lstStyle/>
          <a:p>
            <a:r>
              <a:rPr lang="en-US"/>
              <a:t>The Database Control Interface</a:t>
            </a:r>
          </a:p>
        </p:txBody>
      </p:sp>
      <p:sp>
        <p:nvSpPr>
          <p:cNvPr id="7362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905000"/>
            <a:ext cx="8229600" cy="4343400"/>
          </a:xfrm>
        </p:spPr>
        <p:txBody>
          <a:bodyPr/>
          <a:lstStyle/>
          <a:p>
            <a:r>
              <a:rPr lang="en-US"/>
              <a:t>Get the Database Control up and running </a:t>
            </a:r>
          </a:p>
          <a:p>
            <a:pPr lvl="1"/>
            <a:r>
              <a:rPr lang="en-US"/>
              <a:t>By typing this URL into a browser:</a:t>
            </a:r>
          </a:p>
          <a:p>
            <a:pPr lvl="2"/>
            <a:r>
              <a:rPr lang="en-US"/>
              <a:t>http://2600client:1158/em</a:t>
            </a:r>
          </a:p>
          <a:p>
            <a:r>
              <a:rPr lang="en-US"/>
              <a:t>Tabs</a:t>
            </a:r>
          </a:p>
          <a:p>
            <a:pPr lvl="1"/>
            <a:r>
              <a:rPr lang="en-US"/>
              <a:t>Home</a:t>
            </a:r>
          </a:p>
          <a:p>
            <a:pPr lvl="2"/>
            <a:r>
              <a:rPr lang="en-US"/>
              <a:t>Provides general information about the database and the Oracle installation</a:t>
            </a: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Oracle 10g Database Administrator: Implementation and Administration 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683C70-6067-466D-9A56-2B7E8808812D}" type="slidenum">
              <a:rPr lang="en-US"/>
              <a:pPr/>
              <a:t>75</a:t>
            </a:fld>
            <a:endParaRPr lang="en-US"/>
          </a:p>
        </p:txBody>
      </p:sp>
      <p:pic>
        <p:nvPicPr>
          <p:cNvPr id="670727" name="Picture 7"/>
          <p:cNvPicPr>
            <a:picLocks noChangeAspect="1" noChangeArrowheads="1"/>
          </p:cNvPicPr>
          <p:nvPr/>
        </p:nvPicPr>
        <p:blipFill>
          <a:blip r:embed="rId3" cstate="print">
            <a:lum bright="-6000"/>
          </a:blip>
          <a:srcRect/>
          <a:stretch>
            <a:fillRect/>
          </a:stretch>
        </p:blipFill>
        <p:spPr bwMode="auto">
          <a:xfrm>
            <a:off x="1741488" y="2225675"/>
            <a:ext cx="5659437" cy="3565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70728" name="Rectangle 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Viewing the Features of Enterprise Manager (continued)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Oracle 10g Database Administrator: Implementation and Administration 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3DF098-4492-4BDF-BDB7-A9DACB0E4F77}" type="slidenum">
              <a:rPr lang="en-US"/>
              <a:pPr/>
              <a:t>76</a:t>
            </a:fld>
            <a:endParaRPr lang="en-US"/>
          </a:p>
        </p:txBody>
      </p:sp>
      <p:pic>
        <p:nvPicPr>
          <p:cNvPr id="880642" name="Picture 2"/>
          <p:cNvPicPr>
            <a:picLocks noChangeAspect="1" noChangeArrowheads="1"/>
          </p:cNvPicPr>
          <p:nvPr/>
        </p:nvPicPr>
        <p:blipFill>
          <a:blip r:embed="rId3" cstate="print">
            <a:lum bright="-6000"/>
          </a:blip>
          <a:srcRect/>
          <a:stretch>
            <a:fillRect/>
          </a:stretch>
        </p:blipFill>
        <p:spPr bwMode="auto">
          <a:xfrm>
            <a:off x="1630363" y="2286000"/>
            <a:ext cx="5883275" cy="3498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80643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Viewing the Features of Enterprise Manager (continued)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Oracle 10g Database Administrator: Implementation and Administration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47A6AA0-B900-47D2-9320-381DF5EAA891}" type="slidenum">
              <a:rPr lang="en-US"/>
              <a:pPr/>
              <a:t>77</a:t>
            </a:fld>
            <a:endParaRPr lang="en-US"/>
          </a:p>
        </p:txBody>
      </p:sp>
      <p:sp>
        <p:nvSpPr>
          <p:cNvPr id="881666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381000"/>
            <a:ext cx="8077200" cy="1295400"/>
          </a:xfrm>
        </p:spPr>
        <p:txBody>
          <a:bodyPr/>
          <a:lstStyle/>
          <a:p>
            <a:r>
              <a:rPr lang="en-US"/>
              <a:t>The Database Control Interface (continued)</a:t>
            </a:r>
          </a:p>
        </p:txBody>
      </p:sp>
      <p:sp>
        <p:nvSpPr>
          <p:cNvPr id="8816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905000"/>
            <a:ext cx="8229600" cy="4343400"/>
          </a:xfrm>
        </p:spPr>
        <p:txBody>
          <a:bodyPr/>
          <a:lstStyle/>
          <a:p>
            <a:r>
              <a:rPr lang="en-US"/>
              <a:t>Tabs (continued)</a:t>
            </a:r>
          </a:p>
          <a:p>
            <a:pPr lvl="1"/>
            <a:r>
              <a:rPr lang="en-US"/>
              <a:t>Performance</a:t>
            </a:r>
          </a:p>
          <a:p>
            <a:pPr lvl="2"/>
            <a:r>
              <a:rPr lang="en-US"/>
              <a:t>Shows performance information, both good and bad</a:t>
            </a: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Oracle 10g Database Administrator: Implementation and Administration 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196A819-D8B5-4894-B1A9-13785D8EF3B8}" type="slidenum">
              <a:rPr lang="en-US"/>
              <a:pPr/>
              <a:t>78</a:t>
            </a:fld>
            <a:endParaRPr lang="en-US"/>
          </a:p>
        </p:txBody>
      </p:sp>
      <p:pic>
        <p:nvPicPr>
          <p:cNvPr id="883715" name="Picture 3"/>
          <p:cNvPicPr>
            <a:picLocks noChangeAspect="1" noChangeArrowheads="1"/>
          </p:cNvPicPr>
          <p:nvPr/>
        </p:nvPicPr>
        <p:blipFill>
          <a:blip r:embed="rId3" cstate="print">
            <a:lum bright="-6000"/>
          </a:blip>
          <a:srcRect/>
          <a:stretch>
            <a:fillRect/>
          </a:stretch>
        </p:blipFill>
        <p:spPr bwMode="auto">
          <a:xfrm>
            <a:off x="1697038" y="1690688"/>
            <a:ext cx="5749925" cy="4691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83716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Viewing the Features of Enterprise Manager (continued)</a:t>
            </a: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Oracle 10g Database Administrator: Implementation and Administration 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23F7D4A-2ABC-494F-B1AA-1C9FDF7A24BD}" type="slidenum">
              <a:rPr lang="en-US"/>
              <a:pPr/>
              <a:t>79</a:t>
            </a:fld>
            <a:endParaRPr lang="en-US"/>
          </a:p>
        </p:txBody>
      </p:sp>
      <p:pic>
        <p:nvPicPr>
          <p:cNvPr id="885763" name="Picture 3"/>
          <p:cNvPicPr>
            <a:picLocks noChangeAspect="1" noChangeArrowheads="1"/>
          </p:cNvPicPr>
          <p:nvPr/>
        </p:nvPicPr>
        <p:blipFill>
          <a:blip r:embed="rId3" cstate="print">
            <a:lum bright="-6000"/>
          </a:blip>
          <a:srcRect/>
          <a:stretch>
            <a:fillRect/>
          </a:stretch>
        </p:blipFill>
        <p:spPr bwMode="auto">
          <a:xfrm>
            <a:off x="1382713" y="2743200"/>
            <a:ext cx="6378575" cy="2419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8576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Viewing the Features of Enterprise Manager (continued)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Oracle 10g Database Administrator: Implementation and Administration 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ABF3E9F-3B96-4757-940C-208C1215D892}" type="slidenum">
              <a:rPr lang="en-US"/>
              <a:pPr/>
              <a:t>8</a:t>
            </a:fld>
            <a:endParaRPr lang="en-US"/>
          </a:p>
        </p:txBody>
      </p:sp>
      <p:pic>
        <p:nvPicPr>
          <p:cNvPr id="78950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84325" y="2179638"/>
            <a:ext cx="5973763" cy="2497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8950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Overview of DBA Tools (continued)</a:t>
            </a: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Oracle 10g Database Administrator: Implementation and Administration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27F2A6-673F-43B5-A027-5F301EC528F5}" type="slidenum">
              <a:rPr lang="en-US"/>
              <a:pPr/>
              <a:t>80</a:t>
            </a:fld>
            <a:endParaRPr lang="en-US"/>
          </a:p>
        </p:txBody>
      </p:sp>
      <p:sp>
        <p:nvSpPr>
          <p:cNvPr id="887810" name="Rectangle 1026"/>
          <p:cNvSpPr>
            <a:spLocks noGrp="1" noChangeArrowheads="1"/>
          </p:cNvSpPr>
          <p:nvPr>
            <p:ph type="title"/>
          </p:nvPr>
        </p:nvSpPr>
        <p:spPr>
          <a:xfrm>
            <a:off x="533400" y="381000"/>
            <a:ext cx="8077200" cy="1295400"/>
          </a:xfrm>
        </p:spPr>
        <p:txBody>
          <a:bodyPr/>
          <a:lstStyle/>
          <a:p>
            <a:r>
              <a:rPr lang="en-US"/>
              <a:t>The Database Control Interface (continued)</a:t>
            </a:r>
          </a:p>
        </p:txBody>
      </p:sp>
      <p:sp>
        <p:nvSpPr>
          <p:cNvPr id="887811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457200" y="1905000"/>
            <a:ext cx="8229600" cy="4343400"/>
          </a:xfrm>
        </p:spPr>
        <p:txBody>
          <a:bodyPr/>
          <a:lstStyle/>
          <a:p>
            <a:r>
              <a:rPr lang="en-US"/>
              <a:t>Tabs (continued)</a:t>
            </a:r>
          </a:p>
          <a:p>
            <a:pPr lvl="1"/>
            <a:r>
              <a:rPr lang="en-US"/>
              <a:t>Administration</a:t>
            </a:r>
          </a:p>
          <a:p>
            <a:pPr lvl="2"/>
            <a:r>
              <a:rPr lang="en-US"/>
              <a:t>Provides a multitude of options for administration functionality</a:t>
            </a:r>
          </a:p>
          <a:p>
            <a:pPr lvl="1"/>
            <a:r>
              <a:rPr lang="en-US"/>
              <a:t>Maintenance</a:t>
            </a:r>
          </a:p>
          <a:p>
            <a:pPr lvl="2"/>
            <a:r>
              <a:rPr lang="en-US"/>
              <a:t>Provides comprehensive maintenance access to:</a:t>
            </a:r>
          </a:p>
          <a:p>
            <a:pPr lvl="3"/>
            <a:r>
              <a:rPr lang="en-US"/>
              <a:t>Database utilities</a:t>
            </a:r>
          </a:p>
          <a:p>
            <a:pPr lvl="3"/>
            <a:r>
              <a:rPr lang="en-US"/>
              <a:t>Backup/recovery</a:t>
            </a:r>
          </a:p>
          <a:p>
            <a:pPr lvl="3"/>
            <a:r>
              <a:rPr lang="en-US"/>
              <a:t>Deployment activities</a:t>
            </a: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Oracle 10g Database Administrator: Implementation and Administration 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E27F34C-24F6-45B9-BF27-81E4750BC496}" type="slidenum">
              <a:rPr lang="en-US"/>
              <a:pPr/>
              <a:t>81</a:t>
            </a:fld>
            <a:endParaRPr lang="en-US"/>
          </a:p>
        </p:txBody>
      </p:sp>
      <p:pic>
        <p:nvPicPr>
          <p:cNvPr id="889859" name="Picture 1027"/>
          <p:cNvPicPr>
            <a:picLocks noChangeAspect="1" noChangeArrowheads="1"/>
          </p:cNvPicPr>
          <p:nvPr/>
        </p:nvPicPr>
        <p:blipFill>
          <a:blip r:embed="rId3" cstate="print">
            <a:lum bright="-6000"/>
          </a:blip>
          <a:srcRect/>
          <a:stretch>
            <a:fillRect/>
          </a:stretch>
        </p:blipFill>
        <p:spPr bwMode="auto">
          <a:xfrm>
            <a:off x="887413" y="1752600"/>
            <a:ext cx="7369175" cy="4646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89860" name="Rectangle 102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Viewing the Features of Enterprise Manager (continued)</a:t>
            </a: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Oracle 10g Database Administrator: Implementation and Administration 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0C6387B-3540-4FE6-929E-51F524D33C11}" type="slidenum">
              <a:rPr lang="en-US"/>
              <a:pPr/>
              <a:t>82</a:t>
            </a:fld>
            <a:endParaRPr lang="en-US"/>
          </a:p>
        </p:txBody>
      </p:sp>
      <p:pic>
        <p:nvPicPr>
          <p:cNvPr id="891907" name="Picture 3"/>
          <p:cNvPicPr>
            <a:picLocks noChangeAspect="1" noChangeArrowheads="1"/>
          </p:cNvPicPr>
          <p:nvPr/>
        </p:nvPicPr>
        <p:blipFill>
          <a:blip r:embed="rId3" cstate="print">
            <a:lum bright="-6000"/>
          </a:blip>
          <a:srcRect/>
          <a:stretch>
            <a:fillRect/>
          </a:stretch>
        </p:blipFill>
        <p:spPr bwMode="auto">
          <a:xfrm>
            <a:off x="752475" y="2389188"/>
            <a:ext cx="7639050" cy="3173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9190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Viewing the Features of Enterprise Manager (continued)</a:t>
            </a: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Oracle 10g Database Administrator: Implementation and Administration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A8830F2-1D8A-4862-83B4-8FD9DE301D48}" type="slidenum">
              <a:rPr lang="en-US"/>
              <a:pPr/>
              <a:t>83</a:t>
            </a:fld>
            <a:endParaRPr lang="en-US"/>
          </a:p>
        </p:txBody>
      </p:sp>
      <p:sp>
        <p:nvSpPr>
          <p:cNvPr id="273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</a:t>
            </a:r>
          </a:p>
        </p:txBody>
      </p:sp>
      <p:sp>
        <p:nvSpPr>
          <p:cNvPr id="2734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600200"/>
            <a:ext cx="8382000" cy="4572000"/>
          </a:xfrm>
        </p:spPr>
        <p:txBody>
          <a:bodyPr/>
          <a:lstStyle/>
          <a:p>
            <a:pPr>
              <a:lnSpc>
                <a:spcPct val="97000"/>
              </a:lnSpc>
            </a:pPr>
            <a:r>
              <a:rPr lang="en-US"/>
              <a:t>Using command-line interfaces to manually execute commands may be necessary</a:t>
            </a:r>
          </a:p>
          <a:p>
            <a:pPr>
              <a:lnSpc>
                <a:spcPct val="97000"/>
              </a:lnSpc>
            </a:pPr>
            <a:r>
              <a:rPr lang="en-US"/>
              <a:t>Oracle Net Services</a:t>
            </a:r>
          </a:p>
          <a:p>
            <a:pPr lvl="1">
              <a:lnSpc>
                <a:spcPct val="97000"/>
              </a:lnSpc>
            </a:pPr>
            <a:r>
              <a:rPr lang="en-US"/>
              <a:t>Allows communication between a tool and database</a:t>
            </a:r>
          </a:p>
          <a:p>
            <a:pPr lvl="1">
              <a:lnSpc>
                <a:spcPct val="97000"/>
              </a:lnSpc>
            </a:pPr>
            <a:r>
              <a:rPr lang="en-US"/>
              <a:t>Must be configured on both the client and the server</a:t>
            </a:r>
          </a:p>
          <a:p>
            <a:pPr>
              <a:lnSpc>
                <a:spcPct val="97000"/>
              </a:lnSpc>
            </a:pPr>
            <a:r>
              <a:rPr lang="en-US"/>
              <a:t>The Listener Oracle service waits to receive requests sent to the database</a:t>
            </a:r>
          </a:p>
          <a:p>
            <a:pPr>
              <a:lnSpc>
                <a:spcPct val="97000"/>
              </a:lnSpc>
            </a:pPr>
            <a:r>
              <a:rPr lang="en-US"/>
              <a:t>Service name defines the DB’s name, location, and listening port</a:t>
            </a:r>
          </a:p>
          <a:p>
            <a:pPr>
              <a:lnSpc>
                <a:spcPct val="97000"/>
              </a:lnSpc>
            </a:pPr>
            <a:r>
              <a:rPr lang="en-US"/>
              <a:t>Use Net Manager and the Net Configuration Assistant to configure Oracle Net Services</a:t>
            </a: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Oracle 10g Database Administrator: Implementation and Administration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BB9144-DCA1-4B17-BE8D-37120AAB198B}" type="slidenum">
              <a:rPr lang="en-US"/>
              <a:pPr/>
              <a:t>84</a:t>
            </a:fld>
            <a:endParaRPr lang="en-US"/>
          </a:p>
        </p:txBody>
      </p:sp>
      <p:sp>
        <p:nvSpPr>
          <p:cNvPr id="5990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 (continued)</a:t>
            </a:r>
          </a:p>
        </p:txBody>
      </p:sp>
      <p:sp>
        <p:nvSpPr>
          <p:cNvPr id="5990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676400"/>
            <a:ext cx="8382000" cy="4572000"/>
          </a:xfrm>
        </p:spPr>
        <p:txBody>
          <a:bodyPr/>
          <a:lstStyle/>
          <a:p>
            <a:r>
              <a:rPr lang="en-US"/>
              <a:t>Net Manager guides you through the steps of configuring a new service name</a:t>
            </a:r>
          </a:p>
          <a:p>
            <a:r>
              <a:rPr lang="en-US"/>
              <a:t>File tnsnames.ora</a:t>
            </a:r>
            <a:r>
              <a:rPr lang="en-US" b="1"/>
              <a:t> </a:t>
            </a:r>
            <a:r>
              <a:rPr lang="en-US"/>
              <a:t>stores Oracle Net Services configuration settings on the client side</a:t>
            </a:r>
          </a:p>
          <a:p>
            <a:r>
              <a:rPr lang="en-US"/>
              <a:t>File listener.ora stores Oracle Net Services configuration settings on the server side</a:t>
            </a:r>
          </a:p>
          <a:p>
            <a:r>
              <a:rPr lang="en-US"/>
              <a:t>Server process reads data from datafiles and places it in the buffer cache</a:t>
            </a:r>
          </a:p>
          <a:p>
            <a:pPr lvl="1"/>
            <a:r>
              <a:rPr lang="en-US"/>
              <a:t>Dedicated server</a:t>
            </a:r>
          </a:p>
          <a:p>
            <a:pPr lvl="1"/>
            <a:r>
              <a:rPr lang="en-US"/>
              <a:t>Shared server</a:t>
            </a: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Oracle 10g Database Administrator: Implementation and Administration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FD894A5-8763-4E54-BA88-4888183DFB94}" type="slidenum">
              <a:rPr lang="en-US"/>
              <a:pPr/>
              <a:t>85</a:t>
            </a:fld>
            <a:endParaRPr lang="en-US"/>
          </a:p>
        </p:txBody>
      </p:sp>
      <p:sp>
        <p:nvSpPr>
          <p:cNvPr id="8939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 (continued)</a:t>
            </a:r>
          </a:p>
        </p:txBody>
      </p:sp>
      <p:sp>
        <p:nvSpPr>
          <p:cNvPr id="8939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676400"/>
            <a:ext cx="8382000" cy="4572000"/>
          </a:xfrm>
        </p:spPr>
        <p:txBody>
          <a:bodyPr/>
          <a:lstStyle/>
          <a:p>
            <a:r>
              <a:rPr lang="en-US"/>
              <a:t>PGA stores shared connection memory allocations, separately for each application</a:t>
            </a:r>
          </a:p>
          <a:p>
            <a:r>
              <a:rPr lang="en-US"/>
              <a:t>Managers</a:t>
            </a:r>
          </a:p>
          <a:p>
            <a:pPr lvl="1"/>
            <a:r>
              <a:rPr lang="en-US"/>
              <a:t>Instance Manager tracks database activity</a:t>
            </a:r>
          </a:p>
          <a:p>
            <a:pPr lvl="2"/>
            <a:r>
              <a:rPr lang="en-US"/>
              <a:t>Set the user and password as preferred credentials</a:t>
            </a:r>
          </a:p>
          <a:p>
            <a:pPr lvl="1"/>
            <a:r>
              <a:rPr lang="en-US"/>
              <a:t>Schema Manager provides details on schema objects</a:t>
            </a:r>
          </a:p>
          <a:p>
            <a:pPr lvl="1"/>
            <a:r>
              <a:rPr lang="en-US"/>
              <a:t>Security Manager is focused on users and privileges</a:t>
            </a:r>
          </a:p>
          <a:p>
            <a:pPr lvl="2"/>
            <a:r>
              <a:rPr lang="en-US"/>
              <a:t>Roles group privileges into related sets</a:t>
            </a:r>
          </a:p>
          <a:p>
            <a:pPr lvl="1"/>
            <a:r>
              <a:rPr lang="en-US"/>
              <a:t>Storage Manager displays information about datafiles and tablespaces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Oracle 10g Database Administrator: Implementation and Administration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A4CF54A-1C8C-4DAA-AB24-67EF74ECCD99}" type="slidenum">
              <a:rPr lang="en-US"/>
              <a:pPr/>
              <a:t>9</a:t>
            </a:fld>
            <a:endParaRPr lang="en-US"/>
          </a:p>
        </p:txBody>
      </p:sp>
      <p:pic>
        <p:nvPicPr>
          <p:cNvPr id="792578" name="Picture 102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23900" y="606425"/>
            <a:ext cx="7658100" cy="579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92579" name="Rectangle 1027"/>
          <p:cNvSpPr>
            <a:spLocks noGrp="1" noChangeArrowheads="1"/>
          </p:cNvSpPr>
          <p:nvPr>
            <p:ph type="title"/>
          </p:nvPr>
        </p:nvSpPr>
        <p:spPr>
          <a:xfrm>
            <a:off x="533400" y="0"/>
            <a:ext cx="8077200" cy="533400"/>
          </a:xfrm>
          <a:noFill/>
          <a:ln/>
        </p:spPr>
        <p:txBody>
          <a:bodyPr/>
          <a:lstStyle/>
          <a:p>
            <a:r>
              <a:rPr lang="en-US"/>
              <a:t>Overview of DBA Tools (continued)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Default Design 8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FFFFFF"/>
      </a:accent1>
      <a:accent2>
        <a:srgbClr val="3333CC"/>
      </a:accent2>
      <a:accent3>
        <a:srgbClr val="FFFFFF"/>
      </a:accent3>
      <a:accent4>
        <a:srgbClr val="000000"/>
      </a:accent4>
      <a:accent5>
        <a:srgbClr val="FFFFFF"/>
      </a:accent5>
      <a:accent6>
        <a:srgbClr val="2D2DB9"/>
      </a:accent6>
      <a:hlink>
        <a:srgbClr val="FFFFFF"/>
      </a:hlink>
      <a:folHlink>
        <a:srgbClr val="B2B2B2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1" i="0" u="none" strike="noStrike" cap="none" normalizeH="0" baseline="0" smtClean="0">
            <a:ln>
              <a:noFill/>
            </a:ln>
            <a:solidFill>
              <a:srgbClr val="FFFFFF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1" i="0" u="none" strike="noStrike" cap="none" normalizeH="0" baseline="0" smtClean="0">
            <a:ln>
              <a:noFill/>
            </a:ln>
            <a:solidFill>
              <a:srgbClr val="FFFFFF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FFFF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FFFFFF"/>
        </a:accent5>
        <a:accent6>
          <a:srgbClr val="2D2DB9"/>
        </a:accent6>
        <a:hlink>
          <a:srgbClr val="FFFF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2950</Words>
  <Application>Microsoft Office PowerPoint</Application>
  <PresentationFormat>On-screen Show (4:3)</PresentationFormat>
  <Paragraphs>579</Paragraphs>
  <Slides>85</Slides>
  <Notes>85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85</vt:i4>
      </vt:variant>
    </vt:vector>
  </HeadingPairs>
  <TitlesOfParts>
    <vt:vector size="88" baseType="lpstr">
      <vt:lpstr>Times New Roman</vt:lpstr>
      <vt:lpstr>Arial</vt:lpstr>
      <vt:lpstr>Default Design</vt:lpstr>
      <vt:lpstr>Oracle 10g Database Administrator: Implementation and Administration </vt:lpstr>
      <vt:lpstr>Objectives</vt:lpstr>
      <vt:lpstr>Objectives (continued)</vt:lpstr>
      <vt:lpstr>Overview of DBA Tools</vt:lpstr>
      <vt:lpstr>Overview of DBA Tools (continued)</vt:lpstr>
      <vt:lpstr>Overview of DBA Tools (continued)</vt:lpstr>
      <vt:lpstr>Overview of DBA Tools (continued)</vt:lpstr>
      <vt:lpstr>Overview of DBA Tools (continued)</vt:lpstr>
      <vt:lpstr>Overview of DBA Tools (continued)</vt:lpstr>
      <vt:lpstr>Overview of DBA Tools (continued)</vt:lpstr>
      <vt:lpstr>Configuring Oracle Net Services to Connect to the Database</vt:lpstr>
      <vt:lpstr>Overview of Oracle Net Service Architecture</vt:lpstr>
      <vt:lpstr>Overview of Oracle Net Service Architecture (continued)</vt:lpstr>
      <vt:lpstr>Overview of Oracle Net Service Architecture (continued)</vt:lpstr>
      <vt:lpstr>Overview of Oracle Net Service Architecture (continued)</vt:lpstr>
      <vt:lpstr>Overview of Oracle Net Service Architecture (continued)</vt:lpstr>
      <vt:lpstr>Overview of Oracle Net Service Architecture (continued)</vt:lpstr>
      <vt:lpstr>Step-By-Step Configuration of Oracle Net Services Using Net Manager</vt:lpstr>
      <vt:lpstr>Step-By-Step Configuration of Oracle Net Services Using Net Manager (continued)</vt:lpstr>
      <vt:lpstr>Step-By-Step Configuration of Oracle Net Services Using Net Manager (continued)</vt:lpstr>
      <vt:lpstr>Step-By-Step Configuration of Oracle Net Services Using Net Manager (continued)</vt:lpstr>
      <vt:lpstr>Step-By-Step Configuration of Oracle Net Services Using Net Manager (continued)</vt:lpstr>
      <vt:lpstr>Step-By-Step Configuration of Oracle Net Services Using Net Manager (continued)</vt:lpstr>
      <vt:lpstr>Step-By-Step Configuration of Oracle Net Services Using Net Manager (continued)</vt:lpstr>
      <vt:lpstr>Step-By-Step Configuration of Oracle Net Services Using Net Manager (continued)</vt:lpstr>
      <vt:lpstr>Step-By-Step Configuration of Oracle Net Services Using Net Manager (continued)</vt:lpstr>
      <vt:lpstr>Step-By-Step Configuration of Oracle Net Services Using Net Manager (continued)</vt:lpstr>
      <vt:lpstr>Step-By-Step Configuration of Oracle Net Services Using Net Manager (continued)</vt:lpstr>
      <vt:lpstr>Step-By-Step Configuration of Oracle Net Services Using Net Manager (continued)</vt:lpstr>
      <vt:lpstr>TNS Configuration Files</vt:lpstr>
      <vt:lpstr>Working with the Listener</vt:lpstr>
      <vt:lpstr>Working with the Listener (continued)</vt:lpstr>
      <vt:lpstr>Working with the Listener (continued)</vt:lpstr>
      <vt:lpstr>Working with the Listener (continued)</vt:lpstr>
      <vt:lpstr>Using the Net Configuration Assistant</vt:lpstr>
      <vt:lpstr>Using SQL*Plus, SQL*Plus Worksheet, and iSQL*Plus</vt:lpstr>
      <vt:lpstr>Using SQL*Plus, SQL*Plus Worksheet, and iSQL*Plus (continued)</vt:lpstr>
      <vt:lpstr>Using SQL*Plus, SQL*Plus Worksheet, and iSQL*Plus (continued)</vt:lpstr>
      <vt:lpstr>Using SQL*Plus, SQL*Plus Worksheet, and iSQL*Plus (continued)</vt:lpstr>
      <vt:lpstr>Using SQL*Plus, SQL*Plus Worksheet, and iSQL*Plus (continued)</vt:lpstr>
      <vt:lpstr>Using SQL*Plus, SQL*Plus Worksheet, and iSQL*Plus (continued)</vt:lpstr>
      <vt:lpstr>Using SQL*Plus, SQL*Plus Worksheet, and iSQL*Plus (continued)</vt:lpstr>
      <vt:lpstr>Oracle Instance Architecture</vt:lpstr>
      <vt:lpstr>Shared and Dedicated Server Processes</vt:lpstr>
      <vt:lpstr>Shared and Dedicated Server Processes (continued)</vt:lpstr>
      <vt:lpstr>Shared and Dedicated Server Processes (continued)</vt:lpstr>
      <vt:lpstr>Shared and Dedicated Server Processes (continued)</vt:lpstr>
      <vt:lpstr>Background Processes</vt:lpstr>
      <vt:lpstr>Background Processes (continued)</vt:lpstr>
      <vt:lpstr>Memory Components</vt:lpstr>
      <vt:lpstr>Memory Components (continued)</vt:lpstr>
      <vt:lpstr>Introducing Enterprise Manager</vt:lpstr>
      <vt:lpstr>Running the Enterprise Manager Console</vt:lpstr>
      <vt:lpstr>Running the Enterprise Manager Console (continued)</vt:lpstr>
      <vt:lpstr>Running the Enterprise Manager Console (continued)</vt:lpstr>
      <vt:lpstr>Running the Enterprise Manager Console (continued)</vt:lpstr>
      <vt:lpstr>Running the Enterprise Manager Console (continued)</vt:lpstr>
      <vt:lpstr>Viewing the Features of Enterprise Manager</vt:lpstr>
      <vt:lpstr>Viewing the Features of Enterprise Manager (continued)</vt:lpstr>
      <vt:lpstr>Viewing the Features of Enterprise Manager (continued)</vt:lpstr>
      <vt:lpstr>Viewing the Features of Enterprise Manager (continued)</vt:lpstr>
      <vt:lpstr>Viewing the Features of Enterprise Manager (continued)</vt:lpstr>
      <vt:lpstr>Viewing the Features of Enterprise Manager (continued)</vt:lpstr>
      <vt:lpstr>Viewing the Features of Enterprise Manager (continued)</vt:lpstr>
      <vt:lpstr>Viewing the Features of Enterprise Manager (continued)</vt:lpstr>
      <vt:lpstr>Viewing the Features of Enterprise Manager (continued)</vt:lpstr>
      <vt:lpstr>Viewing the Features of Enterprise Manager (continued)</vt:lpstr>
      <vt:lpstr>Viewing the Features of Enterprise Manager (continued)</vt:lpstr>
      <vt:lpstr>Viewing the Features of Enterprise Manager (continued)</vt:lpstr>
      <vt:lpstr>Viewing the Features of Enterprise Manager (continued)</vt:lpstr>
      <vt:lpstr>Viewing the Features of Enterprise Manager (continued)</vt:lpstr>
      <vt:lpstr>Viewing the Features of Enterprise Manager (continued)</vt:lpstr>
      <vt:lpstr>Viewing the Features of Enterprise Manager (continued)</vt:lpstr>
      <vt:lpstr>The Database Control Interface</vt:lpstr>
      <vt:lpstr>Viewing the Features of Enterprise Manager (continued)</vt:lpstr>
      <vt:lpstr>Viewing the Features of Enterprise Manager (continued)</vt:lpstr>
      <vt:lpstr>The Database Control Interface (continued)</vt:lpstr>
      <vt:lpstr>Viewing the Features of Enterprise Manager (continued)</vt:lpstr>
      <vt:lpstr>Viewing the Features of Enterprise Manager (continued)</vt:lpstr>
      <vt:lpstr>The Database Control Interface (continued)</vt:lpstr>
      <vt:lpstr>Viewing the Features of Enterprise Manager (continued)</vt:lpstr>
      <vt:lpstr>Viewing the Features of Enterprise Manager (continued)</vt:lpstr>
      <vt:lpstr>Summary</vt:lpstr>
      <vt:lpstr>Summary (continued)</vt:lpstr>
      <vt:lpstr>Summary (continued)</vt:lpstr>
    </vt:vector>
  </TitlesOfParts>
  <Manager/>
  <Company/>
  <LinksUpToDate>false</LinksUpToDate>
  <SharedDoc>false</SharedDoc>
  <HyperlinkBase/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2</dc:title>
  <dc:subject/>
  <dc:creator/>
  <cp:keywords/>
  <dc:description/>
  <cp:lastModifiedBy/>
  <cp:revision>615</cp:revision>
  <dcterms:created xsi:type="dcterms:W3CDTF">2002-09-27T23:29:22Z</dcterms:created>
  <dcterms:modified xsi:type="dcterms:W3CDTF">2010-03-30T20:07:25Z</dcterms:modified>
  <cp:category/>
</cp:coreProperties>
</file>